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52" r:id="rId1"/>
  </p:sldMasterIdLst>
  <p:notesMasterIdLst>
    <p:notesMasterId r:id="rId4"/>
  </p:notesMasterIdLst>
  <p:sldIdLst>
    <p:sldId id="256" r:id="rId2"/>
    <p:sldId id="257" r:id="rId3"/>
  </p:sldIdLst>
  <p:sldSz cx="6858000" cy="9906000" type="A4"/>
  <p:notesSz cx="6805613"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36699"/>
    <a:srgbClr val="3366CC"/>
    <a:srgbClr val="0066CC"/>
    <a:srgbClr val="333399"/>
    <a:srgbClr val="0000FF"/>
    <a:srgbClr val="E7E7D3"/>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808" y="64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F37503F5-CD9B-4A45-813B-A23B4B437056}" type="datetimeFigureOut">
              <a:rPr lang="zh-TW" altLang="en-US" smtClean="0"/>
              <a:pPr/>
              <a:t>2013/8/14</a:t>
            </a:fld>
            <a:endParaRPr lang="zh-TW" altLang="en-US"/>
          </a:p>
        </p:txBody>
      </p:sp>
      <p:sp>
        <p:nvSpPr>
          <p:cNvPr id="4" name="投影片圖像版面配置區 3"/>
          <p:cNvSpPr>
            <a:spLocks noGrp="1" noRot="1" noChangeAspect="1"/>
          </p:cNvSpPr>
          <p:nvPr>
            <p:ph type="sldImg" idx="2"/>
          </p:nvPr>
        </p:nvSpPr>
        <p:spPr>
          <a:xfrm>
            <a:off x="2114550" y="746125"/>
            <a:ext cx="2576513" cy="372586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2742AC10-73FC-4463-9273-4E54D9AE8D58}" type="slidenum">
              <a:rPr lang="zh-TW" altLang="en-US" smtClean="0"/>
              <a:pPr/>
              <a:t>‹#›</a:t>
            </a:fld>
            <a:endParaRPr lang="zh-TW" altLang="en-US"/>
          </a:p>
        </p:txBody>
      </p:sp>
    </p:spTree>
    <p:extLst>
      <p:ext uri="{BB962C8B-B14F-4D97-AF65-F5344CB8AC3E}">
        <p14:creationId xmlns:p14="http://schemas.microsoft.com/office/powerpoint/2010/main" val="555794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114550" y="746125"/>
            <a:ext cx="2576513" cy="3725863"/>
          </a:xfrm>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2742AC10-73FC-4463-9273-4E54D9AE8D58}" type="slidenum">
              <a:rPr lang="zh-TW" altLang="en-US" smtClean="0"/>
              <a:pPr/>
              <a:t>1</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114550" y="746125"/>
            <a:ext cx="2576513" cy="3725863"/>
          </a:xfrm>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2742AC10-73FC-4463-9273-4E54D9AE8D58}" type="slidenum">
              <a:rPr lang="zh-TW" altLang="en-US" smtClean="0"/>
              <a:pPr/>
              <a:t>2</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6" name="Rounded Rectangle 15"/>
          <p:cNvSpPr/>
          <p:nvPr/>
        </p:nvSpPr>
        <p:spPr>
          <a:xfrm>
            <a:off x="171450" y="330200"/>
            <a:ext cx="6521958" cy="8717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158749" y="7733502"/>
            <a:ext cx="6542532" cy="1923393"/>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514350" y="2311400"/>
            <a:ext cx="5829300" cy="2571267"/>
          </a:xfrm>
        </p:spPr>
        <p:txBody>
          <a:bodyPr anchor="b">
            <a:normAutofit/>
          </a:bodyPr>
          <a:lstStyle>
            <a:lvl1pPr>
              <a:defRPr sz="4400">
                <a:solidFill>
                  <a:srgbClr val="FFFFFF"/>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028700" y="5136446"/>
            <a:ext cx="4800600" cy="2127956"/>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9BA6086-DB7C-4657-B108-FB2855EA5342}"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9BA6086-DB7C-4657-B108-FB2855EA5342}"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1" name="Rounded Rectangle 20"/>
          <p:cNvSpPr/>
          <p:nvPr/>
        </p:nvSpPr>
        <p:spPr bwMode="hidden">
          <a:xfrm>
            <a:off x="171450" y="330200"/>
            <a:ext cx="6521958" cy="20604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9BA6086-DB7C-4657-B108-FB2855EA5342}" type="slidenum">
              <a:rPr lang="zh-TW" altLang="en-US" smtClean="0"/>
              <a:pPr/>
              <a:t>‹#›</a:t>
            </a:fld>
            <a:endParaRPr lang="zh-TW" altLang="en-US"/>
          </a:p>
        </p:txBody>
      </p:sp>
      <p:grpSp>
        <p:nvGrpSpPr>
          <p:cNvPr id="15" name="Group 14"/>
          <p:cNvGrpSpPr>
            <a:grpSpLocks noChangeAspect="1"/>
          </p:cNvGrpSpPr>
          <p:nvPr/>
        </p:nvGrpSpPr>
        <p:grpSpPr bwMode="hidden">
          <a:xfrm>
            <a:off x="158749" y="1031609"/>
            <a:ext cx="6542532" cy="1923393"/>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4972050" y="2091268"/>
            <a:ext cx="1543050" cy="6481703"/>
          </a:xfrm>
        </p:spPr>
        <p:txBody>
          <a:bodyPr vert="eaVert" anchor="ctr"/>
          <a:lstStyle>
            <a:lvl1pPr algn="l">
              <a:defRPr>
                <a:solidFill>
                  <a:schemeClr val="tx2"/>
                </a:solidFill>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342900" y="2091267"/>
            <a:ext cx="4514850" cy="6481705"/>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9BA6086-DB7C-4657-B108-FB2855EA5342}" type="slidenum">
              <a:rPr lang="zh-TW" altLang="en-US" smtClean="0"/>
              <a:pPr/>
              <a:t>‹#›</a:t>
            </a:fld>
            <a:endParaRPr lang="zh-TW" altLang="en-US"/>
          </a:p>
        </p:txBody>
      </p:sp>
      <p:sp>
        <p:nvSpPr>
          <p:cNvPr id="7" name="Title 6"/>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14" name="Rounded Rectangle 13"/>
          <p:cNvSpPr/>
          <p:nvPr/>
        </p:nvSpPr>
        <p:spPr>
          <a:xfrm>
            <a:off x="171450" y="330200"/>
            <a:ext cx="6521958" cy="6841744"/>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4535579" y="6071855"/>
            <a:ext cx="2157322" cy="1031371"/>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1964490" y="5886530"/>
            <a:ext cx="4158386" cy="1227977"/>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121546" y="5904256"/>
            <a:ext cx="4100985" cy="1118393"/>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4207117" y="5884919"/>
            <a:ext cx="2481000" cy="941126"/>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158749" y="5862357"/>
            <a:ext cx="6542532" cy="1920929"/>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517524" y="3558476"/>
            <a:ext cx="5829300" cy="2201333"/>
          </a:xfrm>
        </p:spPr>
        <p:txBody>
          <a:bodyPr anchor="t">
            <a:normAutofit/>
          </a:bodyPr>
          <a:lstStyle>
            <a:lvl1pPr algn="ctr">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25524" y="2076315"/>
            <a:ext cx="4813301" cy="1357490"/>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9BA6086-DB7C-4657-B108-FB2855EA5342}"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5" name="Date Placeholder 4"/>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9BA6086-DB7C-4657-B108-FB2855EA5342}" type="slidenum">
              <a:rPr lang="zh-TW" altLang="en-US" smtClean="0"/>
              <a:pPr/>
              <a:t>‹#›</a:t>
            </a:fld>
            <a:endParaRPr lang="zh-TW" altLang="en-US"/>
          </a:p>
        </p:txBody>
      </p:sp>
      <p:sp>
        <p:nvSpPr>
          <p:cNvPr id="9" name="Content Placeholder 8"/>
          <p:cNvSpPr>
            <a:spLocks noGrp="1"/>
          </p:cNvSpPr>
          <p:nvPr>
            <p:ph sz="quarter" idx="13"/>
          </p:nvPr>
        </p:nvSpPr>
        <p:spPr>
          <a:xfrm>
            <a:off x="507491" y="3869944"/>
            <a:ext cx="2866644" cy="497941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Content Placeholder 10"/>
          <p:cNvSpPr>
            <a:spLocks noGrp="1"/>
          </p:cNvSpPr>
          <p:nvPr>
            <p:ph sz="quarter" idx="14"/>
          </p:nvPr>
        </p:nvSpPr>
        <p:spPr>
          <a:xfrm>
            <a:off x="3483864" y="3869944"/>
            <a:ext cx="2866644" cy="497941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507492" y="3868387"/>
            <a:ext cx="2866644" cy="924101"/>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508000" y="4953001"/>
            <a:ext cx="2865041" cy="389590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3486150" y="3868385"/>
            <a:ext cx="2866644" cy="924101"/>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3483769" y="4953001"/>
            <a:ext cx="2866644" cy="389590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9BA6086-DB7C-4657-B108-FB2855EA5342}"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9BA6086-DB7C-4657-B108-FB2855EA5342}"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171450" y="330200"/>
            <a:ext cx="6521958" cy="20604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158749" y="1031609"/>
            <a:ext cx="6542532" cy="1920929"/>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F9BA6086-DB7C-4657-B108-FB2855EA5342}"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5" name="Rounded Rectangle 14"/>
          <p:cNvSpPr/>
          <p:nvPr/>
        </p:nvSpPr>
        <p:spPr>
          <a:xfrm>
            <a:off x="171450" y="330200"/>
            <a:ext cx="6521958" cy="20604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9BA6086-DB7C-4657-B108-FB2855EA5342}" type="slidenum">
              <a:rPr lang="zh-TW" altLang="en-US" smtClean="0"/>
              <a:pPr/>
              <a:t>‹#›</a:t>
            </a:fld>
            <a:endParaRPr lang="zh-TW" altLang="en-US"/>
          </a:p>
        </p:txBody>
      </p:sp>
      <p:sp>
        <p:nvSpPr>
          <p:cNvPr id="4" name="Text Placeholder 3"/>
          <p:cNvSpPr>
            <a:spLocks noGrp="1"/>
          </p:cNvSpPr>
          <p:nvPr>
            <p:ph type="body" sz="half" idx="2"/>
          </p:nvPr>
        </p:nvSpPr>
        <p:spPr>
          <a:xfrm>
            <a:off x="685800" y="5173134"/>
            <a:ext cx="2514600" cy="2751668"/>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grpSp>
        <p:nvGrpSpPr>
          <p:cNvPr id="2" name="Group 23"/>
          <p:cNvGrpSpPr>
            <a:grpSpLocks noChangeAspect="1"/>
          </p:cNvGrpSpPr>
          <p:nvPr/>
        </p:nvGrpSpPr>
        <p:grpSpPr bwMode="hidden">
          <a:xfrm>
            <a:off x="158749" y="1031609"/>
            <a:ext cx="6542532" cy="1923393"/>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685800" y="3302000"/>
            <a:ext cx="2514600" cy="1809496"/>
          </a:xfrm>
        </p:spPr>
        <p:txBody>
          <a:bodyPr anchor="b">
            <a:noAutofit/>
          </a:bodyPr>
          <a:lstStyle>
            <a:lvl1pPr algn="l">
              <a:defRPr sz="3200">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488972" y="2641600"/>
            <a:ext cx="2928057" cy="5503333"/>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5" name="Rounded Rectangle 14"/>
          <p:cNvSpPr/>
          <p:nvPr/>
        </p:nvSpPr>
        <p:spPr>
          <a:xfrm>
            <a:off x="171450" y="330200"/>
            <a:ext cx="6521958" cy="8717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158749" y="7733502"/>
            <a:ext cx="6542532" cy="1923393"/>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3655617" y="489186"/>
            <a:ext cx="2859484" cy="3509905"/>
          </a:xfrm>
        </p:spPr>
        <p:txBody>
          <a:bodyPr anchor="b">
            <a:normAutofit/>
          </a:bodyPr>
          <a:lstStyle>
            <a:lvl1pPr algn="l">
              <a:defRPr sz="2800" b="0">
                <a:solidFill>
                  <a:srgbClr val="FFFFFF"/>
                </a:solidFill>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3651250" y="4023548"/>
            <a:ext cx="2863850" cy="3497675"/>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6CE783D8-7988-40CE-B684-AC776340D688}" type="datetimeFigureOut">
              <a:rPr lang="zh-TW" altLang="en-US" smtClean="0"/>
              <a:pPr/>
              <a:t>2013/8/14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9BA6086-DB7C-4657-B108-FB2855EA5342}" type="slidenum">
              <a:rPr lang="zh-TW" altLang="en-US" smtClean="0"/>
              <a:pPr/>
              <a:t>‹#›</a:t>
            </a:fld>
            <a:endParaRPr lang="zh-TW" altLang="en-US"/>
          </a:p>
        </p:txBody>
      </p:sp>
      <p:sp>
        <p:nvSpPr>
          <p:cNvPr id="3" name="Picture Placeholder 2"/>
          <p:cNvSpPr>
            <a:spLocks noGrp="1"/>
          </p:cNvSpPr>
          <p:nvPr>
            <p:ph type="pic" idx="1"/>
          </p:nvPr>
        </p:nvSpPr>
        <p:spPr>
          <a:xfrm>
            <a:off x="628650" y="1981200"/>
            <a:ext cx="2674620" cy="422656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171450" y="330200"/>
            <a:ext cx="6521958" cy="356616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158749" y="2425842"/>
            <a:ext cx="6542532" cy="1920929"/>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342900" y="488696"/>
            <a:ext cx="6172200" cy="1809496"/>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4" name="Date Placeholder 3"/>
          <p:cNvSpPr>
            <a:spLocks noGrp="1"/>
          </p:cNvSpPr>
          <p:nvPr>
            <p:ph type="dt" sz="half" idx="2"/>
          </p:nvPr>
        </p:nvSpPr>
        <p:spPr>
          <a:xfrm>
            <a:off x="3872754" y="9028015"/>
            <a:ext cx="2840018" cy="527403"/>
          </a:xfrm>
          <a:prstGeom prst="rect">
            <a:avLst/>
          </a:prstGeom>
        </p:spPr>
        <p:txBody>
          <a:bodyPr vert="horz" lIns="91440" tIns="45720" rIns="91440" bIns="45720" rtlCol="0" anchor="ctr"/>
          <a:lstStyle>
            <a:lvl1pPr algn="r">
              <a:defRPr sz="1000">
                <a:solidFill>
                  <a:schemeClr val="tx2"/>
                </a:solidFill>
              </a:defRPr>
            </a:lvl1pPr>
          </a:lstStyle>
          <a:p>
            <a:fld id="{6CE783D8-7988-40CE-B684-AC776340D688}" type="datetimeFigureOut">
              <a:rPr lang="zh-TW" altLang="en-US" smtClean="0"/>
              <a:pPr/>
              <a:t>2013/8/14</a:t>
            </a:fld>
            <a:endParaRPr lang="zh-TW" altLang="en-US"/>
          </a:p>
        </p:txBody>
      </p:sp>
      <p:sp>
        <p:nvSpPr>
          <p:cNvPr id="5" name="Footer Placeholder 4"/>
          <p:cNvSpPr>
            <a:spLocks noGrp="1"/>
          </p:cNvSpPr>
          <p:nvPr>
            <p:ph type="ftr" sz="quarter" idx="3"/>
          </p:nvPr>
        </p:nvSpPr>
        <p:spPr>
          <a:xfrm>
            <a:off x="145229" y="9028015"/>
            <a:ext cx="2840018" cy="527403"/>
          </a:xfrm>
          <a:prstGeom prst="rect">
            <a:avLst/>
          </a:prstGeom>
        </p:spPr>
        <p:txBody>
          <a:bodyPr vert="horz" lIns="91440" tIns="45720" rIns="91440" bIns="45720" rtlCol="0" anchor="ctr"/>
          <a:lstStyle>
            <a:lvl1pPr algn="l">
              <a:defRPr sz="1000">
                <a:solidFill>
                  <a:schemeClr val="tx2"/>
                </a:solidFill>
              </a:defRPr>
            </a:lvl1pPr>
          </a:lstStyle>
          <a:p>
            <a:endParaRPr lang="zh-TW" altLang="en-US"/>
          </a:p>
        </p:txBody>
      </p:sp>
      <p:sp>
        <p:nvSpPr>
          <p:cNvPr id="6" name="Slide Number Placeholder 5"/>
          <p:cNvSpPr>
            <a:spLocks noGrp="1"/>
          </p:cNvSpPr>
          <p:nvPr>
            <p:ph type="sldNum" sz="quarter" idx="4"/>
          </p:nvPr>
        </p:nvSpPr>
        <p:spPr>
          <a:xfrm>
            <a:off x="2993316" y="9028014"/>
            <a:ext cx="871370" cy="527403"/>
          </a:xfrm>
          <a:prstGeom prst="rect">
            <a:avLst/>
          </a:prstGeom>
        </p:spPr>
        <p:txBody>
          <a:bodyPr vert="horz" lIns="91440" tIns="45720" rIns="91440" bIns="45720" rtlCol="0" anchor="ctr"/>
          <a:lstStyle>
            <a:lvl1pPr algn="ctr">
              <a:defRPr sz="1000">
                <a:solidFill>
                  <a:schemeClr val="tx2"/>
                </a:solidFill>
              </a:defRPr>
            </a:lvl1pPr>
          </a:lstStyle>
          <a:p>
            <a:fld id="{F9BA6086-DB7C-4657-B108-FB2855EA5342}" type="slidenum">
              <a:rPr lang="zh-TW" altLang="en-US" smtClean="0"/>
              <a:pPr/>
              <a:t>‹#›</a:t>
            </a:fld>
            <a:endParaRPr lang="zh-TW" altLang="en-US"/>
          </a:p>
        </p:txBody>
      </p:sp>
      <p:sp>
        <p:nvSpPr>
          <p:cNvPr id="3" name="Text Placeholder 2"/>
          <p:cNvSpPr>
            <a:spLocks noGrp="1"/>
          </p:cNvSpPr>
          <p:nvPr>
            <p:ph type="body" idx="1"/>
          </p:nvPr>
        </p:nvSpPr>
        <p:spPr>
          <a:xfrm>
            <a:off x="654051" y="3864563"/>
            <a:ext cx="5556250" cy="4984339"/>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 bg1="lt1" tx1="dk1" bg2="lt2" tx2="dk2" accent1="accent1" accent2="accent2" accent3="accent3" accent4="accent4" accent5="accent5" accent6="accent6" hlink="hlink" folHlink="folHlink"/>
  <p:sldLayoutIdLst>
    <p:sldLayoutId id="2147484553" r:id="rId1"/>
    <p:sldLayoutId id="2147484554" r:id="rId2"/>
    <p:sldLayoutId id="2147484555" r:id="rId3"/>
    <p:sldLayoutId id="2147484556" r:id="rId4"/>
    <p:sldLayoutId id="2147484557" r:id="rId5"/>
    <p:sldLayoutId id="2147484558" r:id="rId6"/>
    <p:sldLayoutId id="2147484559" r:id="rId7"/>
    <p:sldLayoutId id="2147484560" r:id="rId8"/>
    <p:sldLayoutId id="2147484561" r:id="rId9"/>
    <p:sldLayoutId id="2147484562" r:id="rId10"/>
    <p:sldLayoutId id="214748456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88640" y="272480"/>
            <a:ext cx="4176464" cy="792088"/>
          </a:xfrm>
        </p:spPr>
        <p:txBody>
          <a:bodyPr>
            <a:noAutofit/>
          </a:bodyPr>
          <a:lstStyle/>
          <a:p>
            <a:r>
              <a:rPr lang="en-US" altLang="zh-TW" sz="4800" b="1" kern="100" cap="none" dirty="0" smtClean="0">
                <a:solidFill>
                  <a:srgbClr val="336699"/>
                </a:solidFill>
                <a:effectLst>
                  <a:outerShdw blurRad="50800" dist="38100" dir="8100000" algn="tr" rotWithShape="0">
                    <a:prstClr val="black">
                      <a:alpha val="40000"/>
                    </a:prstClr>
                  </a:outerShdw>
                </a:effectLst>
                <a:cs typeface="Times New Roman"/>
              </a:rPr>
              <a:t>2013 </a:t>
            </a:r>
            <a:r>
              <a:rPr lang="en-US" altLang="zh-TW" sz="4800" b="1" kern="100" cap="none" dirty="0" smtClean="0">
                <a:solidFill>
                  <a:schemeClr val="bg1">
                    <a:lumMod val="75000"/>
                  </a:schemeClr>
                </a:solidFill>
                <a:effectLst>
                  <a:outerShdw blurRad="50800" dist="38100" dir="8100000" algn="tr" rotWithShape="0">
                    <a:prstClr val="black">
                      <a:alpha val="40000"/>
                    </a:prstClr>
                  </a:outerShdw>
                </a:effectLst>
                <a:cs typeface="Times New Roman"/>
              </a:rPr>
              <a:t>IAPSW</a:t>
            </a:r>
            <a:endParaRPr lang="zh-TW" altLang="en-US" sz="4800" b="1" cap="none" dirty="0">
              <a:solidFill>
                <a:schemeClr val="bg1">
                  <a:lumMod val="75000"/>
                </a:schemeClr>
              </a:solidFill>
              <a:effectLst>
                <a:outerShdw blurRad="50800" dist="38100" dir="8100000" algn="tr" rotWithShape="0">
                  <a:prstClr val="black">
                    <a:alpha val="40000"/>
                  </a:prstClr>
                </a:outerShdw>
              </a:effectLst>
            </a:endParaRPr>
          </a:p>
        </p:txBody>
      </p:sp>
      <p:sp>
        <p:nvSpPr>
          <p:cNvPr id="8" name="副標題 2"/>
          <p:cNvSpPr txBox="1">
            <a:spLocks/>
          </p:cNvSpPr>
          <p:nvPr/>
        </p:nvSpPr>
        <p:spPr>
          <a:xfrm>
            <a:off x="449288" y="5413623"/>
            <a:ext cx="1052736" cy="351656"/>
          </a:xfrm>
          <a:prstGeom prst="rect">
            <a:avLst/>
          </a:prstGeom>
        </p:spPr>
        <p:style>
          <a:lnRef idx="3">
            <a:schemeClr val="lt1"/>
          </a:lnRef>
          <a:fillRef idx="1">
            <a:schemeClr val="accent2"/>
          </a:fillRef>
          <a:effectRef idx="1">
            <a:schemeClr val="accent2"/>
          </a:effectRef>
          <a:fontRef idx="minor">
            <a:schemeClr val="lt1"/>
          </a:fontRef>
        </p:style>
        <p:txBody>
          <a:bodyPr vert="horz" lIns="0" rIns="18288" anchor="ctr" anchorCtr="0">
            <a:noAutofit/>
          </a:bodyPr>
          <a:lstStyle/>
          <a:p>
            <a:pPr marL="0" marR="0" lvl="1" algn="ctr" defTabSz="914400" rtl="0" eaLnBrk="1" fontAlgn="auto" latinLnBrk="0" hangingPunct="1">
              <a:lnSpc>
                <a:spcPct val="100000"/>
              </a:lnSpc>
              <a:spcBef>
                <a:spcPct val="0"/>
              </a:spcBef>
              <a:spcAft>
                <a:spcPts val="0"/>
              </a:spcAft>
              <a:buClr>
                <a:schemeClr val="accent1"/>
              </a:buClr>
              <a:buSzPct val="85000"/>
              <a:buFont typeface="Wingdings 2"/>
              <a:buNone/>
              <a:tabLst/>
              <a:defRPr/>
            </a:pPr>
            <a:r>
              <a:rPr lang="zh-TW" altLang="en-US" sz="1600" b="1" dirty="0" smtClean="0">
                <a:solidFill>
                  <a:schemeClr val="bg1"/>
                </a:solidFill>
                <a:latin typeface="華康細圓體" pitchFamily="49" charset="-120"/>
                <a:ea typeface="華康細圓體" pitchFamily="49" charset="-120"/>
              </a:rPr>
              <a:t>時間</a:t>
            </a:r>
            <a:endParaRPr kumimoji="0" lang="en-US" altLang="zh-TW" sz="1600" b="1" i="0" u="none" strike="noStrike" kern="1200" normalizeH="0" baseline="0" noProof="0" dirty="0" smtClean="0">
              <a:solidFill>
                <a:schemeClr val="bg1"/>
              </a:solidFill>
              <a:uLnTx/>
              <a:uFillTx/>
              <a:latin typeface="華康細圓體" pitchFamily="49" charset="-120"/>
              <a:ea typeface="華康細圓體" pitchFamily="49" charset="-120"/>
            </a:endParaRPr>
          </a:p>
        </p:txBody>
      </p:sp>
      <p:sp>
        <p:nvSpPr>
          <p:cNvPr id="9" name="矩形 8"/>
          <p:cNvSpPr/>
          <p:nvPr/>
        </p:nvSpPr>
        <p:spPr>
          <a:xfrm>
            <a:off x="1556792" y="5420174"/>
            <a:ext cx="3960440" cy="338554"/>
          </a:xfrm>
          <a:prstGeom prst="rect">
            <a:avLst/>
          </a:prstGeom>
        </p:spPr>
        <p:txBody>
          <a:bodyPr wrap="square" anchor="ctr" anchorCtr="0">
            <a:spAutoFit/>
          </a:bodyPr>
          <a:lstStyle/>
          <a:p>
            <a:r>
              <a:rPr lang="en-US" altLang="zh-TW"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102</a:t>
            </a:r>
            <a:r>
              <a:rPr lang="zh-TW" altLang="en-US"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年</a:t>
            </a:r>
            <a:r>
              <a:rPr lang="en-US" altLang="zh-TW"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9</a:t>
            </a:r>
            <a:r>
              <a:rPr lang="zh-TW" altLang="en-US"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月</a:t>
            </a:r>
            <a:r>
              <a:rPr lang="en-US" altLang="zh-TW"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27</a:t>
            </a:r>
            <a:r>
              <a:rPr lang="zh-TW" altLang="en-US"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日 星期五 </a:t>
            </a:r>
            <a:r>
              <a:rPr lang="en-US" altLang="zh-TW"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(8:30</a:t>
            </a:r>
            <a:r>
              <a:rPr lang="zh-TW" altLang="en-US"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a:t>
            </a:r>
            <a:r>
              <a:rPr lang="en-US" altLang="zh-TW"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16:00)</a:t>
            </a:r>
            <a:endParaRPr lang="zh-TW" altLang="en-US" sz="1600" dirty="0">
              <a:solidFill>
                <a:schemeClr val="accent2">
                  <a:lumMod val="50000"/>
                </a:schemeClr>
              </a:solidFill>
              <a:latin typeface="華康細圓體" pitchFamily="49" charset="-120"/>
              <a:ea typeface="華康細圓體" pitchFamily="49" charset="-120"/>
            </a:endParaRPr>
          </a:p>
        </p:txBody>
      </p:sp>
      <p:sp>
        <p:nvSpPr>
          <p:cNvPr id="11" name="副標題 2"/>
          <p:cNvSpPr txBox="1">
            <a:spLocks/>
          </p:cNvSpPr>
          <p:nvPr/>
        </p:nvSpPr>
        <p:spPr>
          <a:xfrm>
            <a:off x="449288" y="5902430"/>
            <a:ext cx="1052736" cy="351656"/>
          </a:xfrm>
          <a:prstGeom prst="rect">
            <a:avLst/>
          </a:prstGeom>
        </p:spPr>
        <p:style>
          <a:lnRef idx="3">
            <a:schemeClr val="lt1"/>
          </a:lnRef>
          <a:fillRef idx="1">
            <a:schemeClr val="accent2"/>
          </a:fillRef>
          <a:effectRef idx="1">
            <a:schemeClr val="accent2"/>
          </a:effectRef>
          <a:fontRef idx="minor">
            <a:schemeClr val="lt1"/>
          </a:fontRef>
        </p:style>
        <p:txBody>
          <a:bodyPr vert="horz" lIns="0" rIns="18288" anchor="ctr" anchorCtr="0">
            <a:noAutofit/>
          </a:bodyPr>
          <a:lstStyle/>
          <a:p>
            <a:pPr marL="0" marR="0" lvl="1" algn="ctr" defTabSz="914400" rtl="0" eaLnBrk="1" fontAlgn="auto" latinLnBrk="0" hangingPunct="1">
              <a:lnSpc>
                <a:spcPct val="100000"/>
              </a:lnSpc>
              <a:spcBef>
                <a:spcPct val="0"/>
              </a:spcBef>
              <a:spcAft>
                <a:spcPts val="0"/>
              </a:spcAft>
              <a:buClr>
                <a:schemeClr val="accent1"/>
              </a:buClr>
              <a:buSzPct val="85000"/>
              <a:buFont typeface="Wingdings 2"/>
              <a:buNone/>
              <a:tabLst/>
              <a:defRPr/>
            </a:pPr>
            <a:r>
              <a:rPr lang="zh-TW" altLang="en-US" sz="1600" b="1" noProof="0" dirty="0" smtClean="0">
                <a:solidFill>
                  <a:schemeClr val="bg1"/>
                </a:solidFill>
                <a:latin typeface="華康細圓體" pitchFamily="49" charset="-120"/>
                <a:ea typeface="華康細圓體" pitchFamily="49" charset="-120"/>
              </a:rPr>
              <a:t>地點</a:t>
            </a:r>
            <a:endParaRPr kumimoji="0" lang="en-US" altLang="zh-TW" sz="1600" b="1" i="0" u="none" strike="noStrike" kern="1200" normalizeH="0" baseline="0" noProof="0" dirty="0" smtClean="0">
              <a:solidFill>
                <a:schemeClr val="bg1"/>
              </a:solidFill>
              <a:uLnTx/>
              <a:uFillTx/>
              <a:latin typeface="華康細圓體" pitchFamily="49" charset="-120"/>
              <a:ea typeface="華康細圓體" pitchFamily="49" charset="-120"/>
            </a:endParaRPr>
          </a:p>
        </p:txBody>
      </p:sp>
      <p:sp>
        <p:nvSpPr>
          <p:cNvPr id="12" name="矩形 11"/>
          <p:cNvSpPr/>
          <p:nvPr/>
        </p:nvSpPr>
        <p:spPr>
          <a:xfrm>
            <a:off x="1556792" y="5918506"/>
            <a:ext cx="3960440" cy="338554"/>
          </a:xfrm>
          <a:prstGeom prst="rect">
            <a:avLst/>
          </a:prstGeom>
        </p:spPr>
        <p:txBody>
          <a:bodyPr wrap="square" anchor="ctr" anchorCtr="0">
            <a:spAutoFit/>
          </a:bodyPr>
          <a:lstStyle/>
          <a:p>
            <a:r>
              <a:rPr lang="zh-TW" altLang="en-US"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國立 中央大學  機械工程學系</a:t>
            </a:r>
            <a:r>
              <a:rPr lang="zh-TW" altLang="en-US"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館 </a:t>
            </a:r>
            <a:r>
              <a:rPr lang="en-US" altLang="zh-TW"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E2-101</a:t>
            </a:r>
            <a:endParaRPr lang="zh-TW" altLang="en-US" sz="1600" dirty="0">
              <a:solidFill>
                <a:schemeClr val="accent2">
                  <a:lumMod val="50000"/>
                </a:schemeClr>
              </a:solidFill>
              <a:latin typeface="華康細圓體" pitchFamily="49" charset="-120"/>
              <a:ea typeface="華康細圓體" pitchFamily="49" charset="-120"/>
            </a:endParaRPr>
          </a:p>
        </p:txBody>
      </p:sp>
      <p:sp>
        <p:nvSpPr>
          <p:cNvPr id="14" name="副標題 2"/>
          <p:cNvSpPr txBox="1">
            <a:spLocks/>
          </p:cNvSpPr>
          <p:nvPr/>
        </p:nvSpPr>
        <p:spPr>
          <a:xfrm>
            <a:off x="449288" y="6383027"/>
            <a:ext cx="1052736" cy="351656"/>
          </a:xfrm>
          <a:prstGeom prst="rect">
            <a:avLst/>
          </a:prstGeom>
        </p:spPr>
        <p:style>
          <a:lnRef idx="3">
            <a:schemeClr val="lt1"/>
          </a:lnRef>
          <a:fillRef idx="1">
            <a:schemeClr val="accent2"/>
          </a:fillRef>
          <a:effectRef idx="1">
            <a:schemeClr val="accent2"/>
          </a:effectRef>
          <a:fontRef idx="minor">
            <a:schemeClr val="lt1"/>
          </a:fontRef>
        </p:style>
        <p:txBody>
          <a:bodyPr vert="horz" lIns="0" rIns="18288" anchor="ctr" anchorCtr="0">
            <a:noAutofit/>
          </a:bodyPr>
          <a:lstStyle/>
          <a:p>
            <a:pPr marL="0" marR="0" lvl="1" algn="ctr" defTabSz="914400" rtl="0" eaLnBrk="1" fontAlgn="auto" latinLnBrk="0" hangingPunct="1">
              <a:lnSpc>
                <a:spcPct val="100000"/>
              </a:lnSpc>
              <a:spcBef>
                <a:spcPct val="0"/>
              </a:spcBef>
              <a:spcAft>
                <a:spcPts val="0"/>
              </a:spcAft>
              <a:buClr>
                <a:schemeClr val="accent1"/>
              </a:buClr>
              <a:buSzPct val="85000"/>
              <a:buFont typeface="Wingdings 2"/>
              <a:buNone/>
              <a:tabLst/>
              <a:defRPr/>
            </a:pPr>
            <a:r>
              <a:rPr kumimoji="0" lang="zh-TW" altLang="en-US" sz="1600" b="1" i="0" u="none" strike="noStrike" kern="1200" normalizeH="0" baseline="0" noProof="0" dirty="0" smtClean="0">
                <a:solidFill>
                  <a:schemeClr val="bg1"/>
                </a:solidFill>
                <a:uLnTx/>
                <a:uFillTx/>
                <a:latin typeface="華康細圓體" pitchFamily="49" charset="-120"/>
                <a:ea typeface="華康細圓體" pitchFamily="49" charset="-120"/>
              </a:rPr>
              <a:t>報名網址</a:t>
            </a:r>
            <a:endParaRPr kumimoji="0" lang="en-US" altLang="zh-TW" sz="1600" b="1" i="0" u="none" strike="noStrike" kern="1200" normalizeH="0" baseline="0" noProof="0" dirty="0" smtClean="0">
              <a:solidFill>
                <a:schemeClr val="bg1"/>
              </a:solidFill>
              <a:uLnTx/>
              <a:uFillTx/>
              <a:latin typeface="華康細圓體" pitchFamily="49" charset="-120"/>
              <a:ea typeface="華康細圓體" pitchFamily="49" charset="-120"/>
            </a:endParaRPr>
          </a:p>
        </p:txBody>
      </p:sp>
      <p:sp>
        <p:nvSpPr>
          <p:cNvPr id="15" name="矩形 14"/>
          <p:cNvSpPr/>
          <p:nvPr/>
        </p:nvSpPr>
        <p:spPr>
          <a:xfrm>
            <a:off x="1556792" y="6389578"/>
            <a:ext cx="3960440" cy="338554"/>
          </a:xfrm>
          <a:prstGeom prst="rect">
            <a:avLst/>
          </a:prstGeom>
        </p:spPr>
        <p:txBody>
          <a:bodyPr wrap="square" anchor="ctr" anchorCtr="0">
            <a:spAutoFit/>
          </a:bodyPr>
          <a:lstStyle/>
          <a:p>
            <a:r>
              <a:rPr lang="en-US" altLang="zh-TW" sz="1600" b="1" u="sng" dirty="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http://iapsw2013.me.ncu.edu.tw</a:t>
            </a:r>
            <a:endParaRPr lang="en-US" altLang="zh-TW" sz="1600" b="1" u="sng"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endParaRPr>
          </a:p>
        </p:txBody>
      </p:sp>
      <p:sp>
        <p:nvSpPr>
          <p:cNvPr id="17" name="副標題 2"/>
          <p:cNvSpPr txBox="1">
            <a:spLocks/>
          </p:cNvSpPr>
          <p:nvPr/>
        </p:nvSpPr>
        <p:spPr>
          <a:xfrm>
            <a:off x="432048" y="1957239"/>
            <a:ext cx="1052736" cy="351656"/>
          </a:xfrm>
          <a:prstGeom prst="rect">
            <a:avLst/>
          </a:prstGeom>
        </p:spPr>
        <p:style>
          <a:lnRef idx="3">
            <a:schemeClr val="lt1"/>
          </a:lnRef>
          <a:fillRef idx="1">
            <a:schemeClr val="accent2"/>
          </a:fillRef>
          <a:effectRef idx="1">
            <a:schemeClr val="accent2"/>
          </a:effectRef>
          <a:fontRef idx="minor">
            <a:schemeClr val="lt1"/>
          </a:fontRef>
        </p:style>
        <p:txBody>
          <a:bodyPr vert="horz" lIns="0" rIns="18288" anchor="ctr" anchorCtr="0">
            <a:noAutofit/>
          </a:bodyPr>
          <a:lstStyle/>
          <a:p>
            <a:pPr marL="0" marR="0" lvl="1" algn="ctr" defTabSz="914400" rtl="0" eaLnBrk="1" fontAlgn="auto" latinLnBrk="0" hangingPunct="1">
              <a:lnSpc>
                <a:spcPct val="100000"/>
              </a:lnSpc>
              <a:spcBef>
                <a:spcPct val="0"/>
              </a:spcBef>
              <a:spcAft>
                <a:spcPts val="0"/>
              </a:spcAft>
              <a:buClr>
                <a:schemeClr val="accent1"/>
              </a:buClr>
              <a:buSzPct val="85000"/>
              <a:buFont typeface="Wingdings 2"/>
              <a:buNone/>
              <a:tabLst/>
              <a:defRPr/>
            </a:pPr>
            <a:r>
              <a:rPr kumimoji="0" lang="zh-TW" altLang="en-US" sz="1600" b="1" i="0" u="none" strike="noStrike" kern="1200" normalizeH="0" baseline="0" noProof="0" dirty="0" smtClean="0">
                <a:solidFill>
                  <a:schemeClr val="bg1"/>
                </a:solidFill>
                <a:uLnTx/>
                <a:uFillTx/>
                <a:latin typeface="華康細圓體" pitchFamily="49" charset="-120"/>
                <a:ea typeface="華康細圓體" pitchFamily="49" charset="-120"/>
              </a:rPr>
              <a:t>簡介</a:t>
            </a:r>
            <a:endParaRPr kumimoji="0" lang="en-US" altLang="zh-TW" sz="1600" b="1" i="0" u="none" strike="noStrike" kern="1200" normalizeH="0" baseline="0" noProof="0" dirty="0" smtClean="0">
              <a:solidFill>
                <a:schemeClr val="bg1"/>
              </a:solidFill>
              <a:uLnTx/>
              <a:uFillTx/>
              <a:latin typeface="華康細圓體" pitchFamily="49" charset="-120"/>
              <a:ea typeface="華康細圓體" pitchFamily="49" charset="-120"/>
            </a:endParaRPr>
          </a:p>
        </p:txBody>
      </p:sp>
      <p:sp>
        <p:nvSpPr>
          <p:cNvPr id="18" name="副標題 2"/>
          <p:cNvSpPr txBox="1">
            <a:spLocks/>
          </p:cNvSpPr>
          <p:nvPr/>
        </p:nvSpPr>
        <p:spPr>
          <a:xfrm>
            <a:off x="449288" y="6887083"/>
            <a:ext cx="1052736" cy="351656"/>
          </a:xfrm>
          <a:prstGeom prst="rect">
            <a:avLst/>
          </a:prstGeom>
        </p:spPr>
        <p:style>
          <a:lnRef idx="3">
            <a:schemeClr val="lt1"/>
          </a:lnRef>
          <a:fillRef idx="1">
            <a:schemeClr val="accent2"/>
          </a:fillRef>
          <a:effectRef idx="1">
            <a:schemeClr val="accent2"/>
          </a:effectRef>
          <a:fontRef idx="minor">
            <a:schemeClr val="lt1"/>
          </a:fontRef>
        </p:style>
        <p:txBody>
          <a:bodyPr vert="horz" lIns="0" rIns="18288" anchor="ctr" anchorCtr="0">
            <a:noAutofit/>
          </a:bodyPr>
          <a:lstStyle/>
          <a:p>
            <a:pPr marL="0" marR="0" lvl="1" algn="ctr" defTabSz="914400" rtl="0" eaLnBrk="1" fontAlgn="auto" latinLnBrk="0" hangingPunct="1">
              <a:lnSpc>
                <a:spcPct val="100000"/>
              </a:lnSpc>
              <a:spcBef>
                <a:spcPct val="0"/>
              </a:spcBef>
              <a:spcAft>
                <a:spcPts val="0"/>
              </a:spcAft>
              <a:buClr>
                <a:schemeClr val="accent1"/>
              </a:buClr>
              <a:buSzPct val="85000"/>
              <a:buFont typeface="Wingdings 2"/>
              <a:buNone/>
              <a:tabLst/>
              <a:defRPr/>
            </a:pPr>
            <a:r>
              <a:rPr kumimoji="0" lang="zh-TW" altLang="en-US" sz="1600" b="1" i="0" u="none" strike="noStrike" kern="1200" normalizeH="0" baseline="0" noProof="0" dirty="0" smtClean="0">
                <a:solidFill>
                  <a:schemeClr val="bg1"/>
                </a:solidFill>
                <a:uLnTx/>
                <a:uFillTx/>
                <a:latin typeface="華康細圓體" pitchFamily="49" charset="-120"/>
                <a:ea typeface="華康細圓體" pitchFamily="49" charset="-120"/>
              </a:rPr>
              <a:t>報名日期</a:t>
            </a:r>
            <a:endParaRPr kumimoji="0" lang="en-US" altLang="zh-TW" sz="1600" b="1" i="0" u="none" strike="noStrike" kern="1200" normalizeH="0" baseline="0" noProof="0" dirty="0" smtClean="0">
              <a:solidFill>
                <a:schemeClr val="bg1"/>
              </a:solidFill>
              <a:uLnTx/>
              <a:uFillTx/>
              <a:latin typeface="華康細圓體" pitchFamily="49" charset="-120"/>
              <a:ea typeface="華康細圓體" pitchFamily="49" charset="-120"/>
            </a:endParaRPr>
          </a:p>
        </p:txBody>
      </p:sp>
      <p:sp>
        <p:nvSpPr>
          <p:cNvPr id="19" name="矩形 18"/>
          <p:cNvSpPr/>
          <p:nvPr/>
        </p:nvSpPr>
        <p:spPr>
          <a:xfrm>
            <a:off x="1556792" y="6888505"/>
            <a:ext cx="4392488" cy="584775"/>
          </a:xfrm>
          <a:prstGeom prst="rect">
            <a:avLst/>
          </a:prstGeom>
        </p:spPr>
        <p:txBody>
          <a:bodyPr wrap="square" anchor="ctr" anchorCtr="0">
            <a:spAutoFit/>
          </a:bodyPr>
          <a:lstStyle/>
          <a:p>
            <a:r>
              <a:rPr lang="zh-TW" altLang="en-US"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即日期至</a:t>
            </a:r>
            <a:r>
              <a:rPr lang="en-US" altLang="zh-TW"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102</a:t>
            </a:r>
            <a:r>
              <a:rPr lang="zh-TW" altLang="en-US"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年</a:t>
            </a:r>
            <a:r>
              <a:rPr lang="en-US" altLang="zh-TW"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9</a:t>
            </a:r>
            <a:r>
              <a:rPr lang="zh-TW" altLang="en-US"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月</a:t>
            </a:r>
            <a:r>
              <a:rPr lang="en-US" altLang="zh-TW"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15</a:t>
            </a:r>
            <a:r>
              <a:rPr lang="zh-TW" altLang="en-US"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rPr>
              <a:t>日止</a:t>
            </a:r>
            <a:endParaRPr lang="en-US" altLang="zh-TW" sz="1600" b="1" dirty="0" smtClean="0">
              <a:ln w="1905"/>
              <a:solidFill>
                <a:schemeClr val="accent2">
                  <a:lumMod val="50000"/>
                </a:schemeClr>
              </a:solidFill>
              <a:effectLst>
                <a:innerShdw blurRad="69850" dist="43180" dir="5400000">
                  <a:srgbClr val="000000">
                    <a:alpha val="65000"/>
                  </a:srgbClr>
                </a:innerShdw>
              </a:effectLst>
              <a:latin typeface="華康細圓體" pitchFamily="49" charset="-120"/>
              <a:ea typeface="華康細圓體" pitchFamily="49" charset="-120"/>
            </a:endParaRPr>
          </a:p>
          <a:p>
            <a:r>
              <a:rPr lang="en-US" altLang="zh-TW" sz="1600" dirty="0" smtClean="0">
                <a:solidFill>
                  <a:srgbClr val="FF0000"/>
                </a:solidFill>
                <a:latin typeface="華康細圓體" pitchFamily="49" charset="-120"/>
                <a:ea typeface="華康細圓體" pitchFamily="49" charset="-120"/>
              </a:rPr>
              <a:t>※</a:t>
            </a:r>
            <a:r>
              <a:rPr lang="zh-TW" altLang="zh-TW" sz="1600" b="1" dirty="0" smtClean="0">
                <a:solidFill>
                  <a:srgbClr val="FF0000"/>
                </a:solidFill>
                <a:latin typeface="華康細圓體" pitchFamily="49" charset="-120"/>
                <a:ea typeface="華康細圓體" pitchFamily="49" charset="-120"/>
              </a:rPr>
              <a:t>免費</a:t>
            </a:r>
            <a:r>
              <a:rPr lang="zh-TW" altLang="en-US" sz="1600" b="1" dirty="0" smtClean="0">
                <a:solidFill>
                  <a:srgbClr val="FF0000"/>
                </a:solidFill>
                <a:latin typeface="華康細圓體" pitchFamily="49" charset="-120"/>
                <a:ea typeface="華康細圓體" pitchFamily="49" charset="-120"/>
              </a:rPr>
              <a:t>報名</a:t>
            </a:r>
            <a:r>
              <a:rPr lang="zh-TW" altLang="zh-TW" sz="1600" b="1" dirty="0" smtClean="0">
                <a:solidFill>
                  <a:srgbClr val="FF0000"/>
                </a:solidFill>
                <a:latin typeface="華康細圓體" pitchFamily="49" charset="-120"/>
                <a:ea typeface="華康細圓體" pitchFamily="49" charset="-120"/>
              </a:rPr>
              <a:t>！</a:t>
            </a:r>
            <a:r>
              <a:rPr lang="zh-TW" altLang="zh-TW" sz="1600" dirty="0">
                <a:solidFill>
                  <a:srgbClr val="FF0000"/>
                </a:solidFill>
                <a:latin typeface="華康細圓體" pitchFamily="49" charset="-120"/>
                <a:ea typeface="華康細圓體" pitchFamily="49" charset="-120"/>
              </a:rPr>
              <a:t>名額有限，敬請踴躍報名參加！</a:t>
            </a:r>
            <a:endParaRPr lang="en-US" altLang="zh-TW" sz="1600" b="1" dirty="0" smtClean="0">
              <a:ln w="1905"/>
              <a:solidFill>
                <a:srgbClr val="FF0000"/>
              </a:solidFill>
              <a:effectLst>
                <a:innerShdw blurRad="69850" dist="43180" dir="5400000">
                  <a:srgbClr val="000000">
                    <a:alpha val="65000"/>
                  </a:srgbClr>
                </a:innerShdw>
              </a:effectLst>
              <a:latin typeface="華康細圓體" pitchFamily="49" charset="-120"/>
              <a:ea typeface="華康細圓體" pitchFamily="49" charset="-120"/>
            </a:endParaRPr>
          </a:p>
        </p:txBody>
      </p:sp>
      <p:sp>
        <p:nvSpPr>
          <p:cNvPr id="20" name="矩形 19"/>
          <p:cNvSpPr/>
          <p:nvPr/>
        </p:nvSpPr>
        <p:spPr>
          <a:xfrm>
            <a:off x="404664" y="7858788"/>
            <a:ext cx="3096344" cy="784830"/>
          </a:xfrm>
          <a:prstGeom prst="rect">
            <a:avLst/>
          </a:prstGeom>
        </p:spPr>
        <p:txBody>
          <a:bodyPr wrap="square">
            <a:spAutoFit/>
          </a:bodyPr>
          <a:lstStyle/>
          <a:p>
            <a:pPr marL="180975" lvl="1" indent="-180975">
              <a:lnSpc>
                <a:spcPts val="1800"/>
              </a:lnSpc>
              <a:buFont typeface="Arial" pitchFamily="34" charset="0"/>
              <a:buChar char="•"/>
            </a:pPr>
            <a:r>
              <a:rPr lang="zh-TW" altLang="en-US" sz="1200" dirty="0" smtClean="0">
                <a:solidFill>
                  <a:srgbClr val="002060"/>
                </a:solidFill>
                <a:latin typeface="華康細圓體" pitchFamily="49" charset="-120"/>
                <a:ea typeface="華康細圓體" pitchFamily="49" charset="-120"/>
              </a:rPr>
              <a:t>聯絡人：魏麗恬小姐</a:t>
            </a:r>
          </a:p>
          <a:p>
            <a:pPr marL="180975" lvl="1" indent="-180975">
              <a:lnSpc>
                <a:spcPts val="1800"/>
              </a:lnSpc>
              <a:buFont typeface="Arial" pitchFamily="34" charset="0"/>
              <a:buChar char="•"/>
            </a:pPr>
            <a:r>
              <a:rPr lang="en-US" altLang="zh-TW" sz="1200" dirty="0" smtClean="0">
                <a:solidFill>
                  <a:srgbClr val="002060"/>
                </a:solidFill>
                <a:latin typeface="華康細圓體" pitchFamily="49" charset="-120"/>
                <a:ea typeface="華康細圓體" pitchFamily="49" charset="-120"/>
              </a:rPr>
              <a:t>TEL</a:t>
            </a:r>
            <a:r>
              <a:rPr lang="zh-TW" altLang="en-US" sz="1200" dirty="0" smtClean="0">
                <a:solidFill>
                  <a:srgbClr val="002060"/>
                </a:solidFill>
                <a:latin typeface="華康細圓體" pitchFamily="49" charset="-120"/>
                <a:ea typeface="華康細圓體" pitchFamily="49" charset="-120"/>
              </a:rPr>
              <a:t>：</a:t>
            </a:r>
            <a:r>
              <a:rPr lang="en-US" altLang="zh-TW" sz="1200" dirty="0" smtClean="0">
                <a:solidFill>
                  <a:srgbClr val="002060"/>
                </a:solidFill>
                <a:latin typeface="華康細圓體" pitchFamily="49" charset="-120"/>
                <a:ea typeface="華康細圓體" pitchFamily="49" charset="-120"/>
              </a:rPr>
              <a:t>(03)4227151 </a:t>
            </a:r>
            <a:r>
              <a:rPr lang="en-US" altLang="zh-TW" sz="1200" dirty="0" err="1" smtClean="0">
                <a:solidFill>
                  <a:srgbClr val="002060"/>
                </a:solidFill>
                <a:latin typeface="華康細圓體" pitchFamily="49" charset="-120"/>
                <a:ea typeface="華康細圓體" pitchFamily="49" charset="-120"/>
              </a:rPr>
              <a:t>ext</a:t>
            </a:r>
            <a:r>
              <a:rPr lang="en-US" altLang="zh-TW" sz="1200" dirty="0" smtClean="0">
                <a:solidFill>
                  <a:srgbClr val="002060"/>
                </a:solidFill>
                <a:latin typeface="華康細圓體" pitchFamily="49" charset="-120"/>
                <a:ea typeface="華康細圓體" pitchFamily="49" charset="-120"/>
              </a:rPr>
              <a:t> 37306</a:t>
            </a:r>
          </a:p>
          <a:p>
            <a:pPr marL="180975" lvl="1" indent="-180975">
              <a:lnSpc>
                <a:spcPts val="1800"/>
              </a:lnSpc>
              <a:buFont typeface="Arial" pitchFamily="34" charset="0"/>
              <a:buChar char="•"/>
            </a:pPr>
            <a:r>
              <a:rPr lang="en-US" altLang="zh-TW" sz="1200" dirty="0" smtClean="0">
                <a:solidFill>
                  <a:srgbClr val="002060"/>
                </a:solidFill>
                <a:latin typeface="華康細圓體" pitchFamily="49" charset="-120"/>
                <a:ea typeface="華康細圓體" pitchFamily="49" charset="-120"/>
              </a:rPr>
              <a:t>E-mail</a:t>
            </a:r>
            <a:r>
              <a:rPr lang="zh-TW" altLang="en-US" sz="1200" dirty="0" smtClean="0">
                <a:solidFill>
                  <a:srgbClr val="002060"/>
                </a:solidFill>
                <a:latin typeface="華康細圓體" pitchFamily="49" charset="-120"/>
                <a:ea typeface="華康細圓體" pitchFamily="49" charset="-120"/>
              </a:rPr>
              <a:t>：</a:t>
            </a:r>
            <a:r>
              <a:rPr lang="en-US" altLang="zh-TW" sz="1200" dirty="0" smtClean="0">
                <a:solidFill>
                  <a:srgbClr val="002060"/>
                </a:solidFill>
                <a:latin typeface="華康細圓體" pitchFamily="49" charset="-120"/>
                <a:ea typeface="華康細圓體" pitchFamily="49" charset="-120"/>
              </a:rPr>
              <a:t> LTWei@ncu.edu.tw</a:t>
            </a:r>
            <a:endParaRPr lang="zh-TW" altLang="en-US" sz="1200" dirty="0">
              <a:solidFill>
                <a:srgbClr val="002060"/>
              </a:solidFill>
              <a:latin typeface="華康細圓體" pitchFamily="49" charset="-120"/>
              <a:ea typeface="華康細圓體" pitchFamily="49" charset="-120"/>
            </a:endParaRPr>
          </a:p>
        </p:txBody>
      </p:sp>
      <p:sp>
        <p:nvSpPr>
          <p:cNvPr id="22" name="矩形 21"/>
          <p:cNvSpPr/>
          <p:nvPr/>
        </p:nvSpPr>
        <p:spPr>
          <a:xfrm>
            <a:off x="188640" y="8833881"/>
            <a:ext cx="6480720" cy="1015663"/>
          </a:xfrm>
          <a:prstGeom prst="rect">
            <a:avLst/>
          </a:prstGeom>
        </p:spPr>
        <p:txBody>
          <a:bodyPr wrap="square">
            <a:spAutoFit/>
          </a:bodyPr>
          <a:lstStyle/>
          <a:p>
            <a:pPr>
              <a:spcBef>
                <a:spcPts val="600"/>
              </a:spcBef>
              <a:buFont typeface="Wingdings" pitchFamily="2" charset="2"/>
              <a:buChar char="u"/>
            </a:pPr>
            <a:r>
              <a:rPr lang="zh-TW" altLang="en-US" sz="1000" b="1" dirty="0">
                <a:solidFill>
                  <a:srgbClr val="000000"/>
                </a:solidFill>
                <a:latin typeface="微軟正黑體" pitchFamily="34" charset="-120"/>
                <a:ea typeface="微軟正黑體" pitchFamily="34" charset="-120"/>
              </a:rPr>
              <a:t>指導單位：</a:t>
            </a:r>
            <a:r>
              <a:rPr lang="zh-TW" altLang="en-US" sz="1000" dirty="0" smtClean="0">
                <a:solidFill>
                  <a:srgbClr val="000000"/>
                </a:solidFill>
                <a:latin typeface="微軟正黑體" pitchFamily="34" charset="-120"/>
                <a:ea typeface="微軟正黑體" pitchFamily="34" charset="-120"/>
              </a:rPr>
              <a:t>教育部、國科會</a:t>
            </a:r>
            <a:endParaRPr lang="zh-TW" altLang="en-US" sz="1000" dirty="0">
              <a:solidFill>
                <a:srgbClr val="000000"/>
              </a:solidFill>
              <a:latin typeface="微軟正黑體" pitchFamily="34" charset="-120"/>
              <a:ea typeface="微軟正黑體" pitchFamily="34" charset="-120"/>
            </a:endParaRPr>
          </a:p>
          <a:p>
            <a:pPr marL="138113" indent="-138113">
              <a:spcBef>
                <a:spcPts val="600"/>
              </a:spcBef>
              <a:buFont typeface="Wingdings" pitchFamily="2" charset="2"/>
              <a:buChar char="u"/>
            </a:pPr>
            <a:r>
              <a:rPr lang="zh-TW" altLang="en-US" sz="1000" b="1" dirty="0">
                <a:solidFill>
                  <a:srgbClr val="000000"/>
                </a:solidFill>
                <a:latin typeface="微軟正黑體" pitchFamily="34" charset="-120"/>
                <a:ea typeface="微軟正黑體" pitchFamily="34" charset="-120"/>
              </a:rPr>
              <a:t>主辦單位：</a:t>
            </a:r>
            <a:r>
              <a:rPr lang="zh-TW" altLang="en-US" sz="1000" dirty="0">
                <a:solidFill>
                  <a:srgbClr val="000000"/>
                </a:solidFill>
                <a:latin typeface="微軟正黑體" pitchFamily="34" charset="-120"/>
                <a:ea typeface="微軟正黑體" pitchFamily="34" charset="-120"/>
              </a:rPr>
              <a:t>國立中央大學 半導體光電產業先進設備人才培育教育</a:t>
            </a:r>
            <a:r>
              <a:rPr lang="zh-TW" altLang="en-US" sz="1000" dirty="0" smtClean="0">
                <a:solidFill>
                  <a:srgbClr val="000000"/>
                </a:solidFill>
                <a:latin typeface="微軟正黑體" pitchFamily="34" charset="-120"/>
                <a:ea typeface="微軟正黑體" pitchFamily="34" charset="-120"/>
              </a:rPr>
              <a:t>資源中心、</a:t>
            </a:r>
            <a:r>
              <a:rPr lang="en-US" altLang="zh-TW" sz="1000" dirty="0" smtClean="0">
                <a:solidFill>
                  <a:srgbClr val="000000"/>
                </a:solidFill>
                <a:latin typeface="微軟正黑體" pitchFamily="34" charset="-120"/>
                <a:ea typeface="微軟正黑體" pitchFamily="34" charset="-120"/>
              </a:rPr>
              <a:t>MOCVD</a:t>
            </a:r>
            <a:r>
              <a:rPr lang="zh-TW" altLang="zh-TW" sz="1000" dirty="0">
                <a:solidFill>
                  <a:srgbClr val="000000"/>
                </a:solidFill>
                <a:latin typeface="微軟正黑體" pitchFamily="34" charset="-120"/>
                <a:ea typeface="微軟正黑體" pitchFamily="34" charset="-120"/>
              </a:rPr>
              <a:t>關鍵零組件技術開發</a:t>
            </a:r>
            <a:r>
              <a:rPr lang="zh-TW" altLang="zh-TW" sz="1000" dirty="0" smtClean="0">
                <a:solidFill>
                  <a:srgbClr val="000000"/>
                </a:solidFill>
                <a:latin typeface="微軟正黑體" pitchFamily="34" charset="-120"/>
                <a:ea typeface="微軟正黑體" pitchFamily="34" charset="-120"/>
              </a:rPr>
              <a:t>暨</a:t>
            </a:r>
            <a:r>
              <a:rPr lang="en-US" altLang="zh-TW" sz="1000" dirty="0" smtClean="0">
                <a:solidFill>
                  <a:srgbClr val="000000"/>
                </a:solidFill>
                <a:latin typeface="微軟正黑體" pitchFamily="34" charset="-120"/>
                <a:ea typeface="微軟正黑體" pitchFamily="34" charset="-120"/>
              </a:rPr>
              <a:t> </a:t>
            </a:r>
          </a:p>
          <a:p>
            <a:r>
              <a:rPr lang="en-US" altLang="zh-TW" sz="1000" dirty="0" smtClean="0">
                <a:solidFill>
                  <a:srgbClr val="000000"/>
                </a:solidFill>
                <a:latin typeface="微軟正黑體" pitchFamily="34" charset="-120"/>
                <a:ea typeface="微軟正黑體" pitchFamily="34" charset="-120"/>
              </a:rPr>
              <a:t>                        </a:t>
            </a:r>
            <a:r>
              <a:rPr lang="zh-TW" altLang="zh-TW" sz="1000" dirty="0" smtClean="0">
                <a:solidFill>
                  <a:srgbClr val="000000"/>
                </a:solidFill>
                <a:latin typeface="微軟正黑體" pitchFamily="34" charset="-120"/>
                <a:ea typeface="微軟正黑體" pitchFamily="34" charset="-120"/>
              </a:rPr>
              <a:t>人才</a:t>
            </a:r>
            <a:r>
              <a:rPr lang="zh-TW" altLang="zh-TW" sz="1000" dirty="0">
                <a:solidFill>
                  <a:srgbClr val="000000"/>
                </a:solidFill>
                <a:latin typeface="微軟正黑體" pitchFamily="34" charset="-120"/>
                <a:ea typeface="微軟正黑體" pitchFamily="34" charset="-120"/>
              </a:rPr>
              <a:t>培育計畫</a:t>
            </a:r>
            <a:r>
              <a:rPr lang="zh-TW" altLang="en-US" sz="1000" dirty="0" smtClean="0">
                <a:solidFill>
                  <a:srgbClr val="000000"/>
                </a:solidFill>
                <a:latin typeface="微軟正黑體" pitchFamily="34" charset="-120"/>
                <a:ea typeface="微軟正黑體" pitchFamily="34" charset="-120"/>
              </a:rPr>
              <a:t>、教育部基礎</a:t>
            </a:r>
            <a:r>
              <a:rPr lang="zh-TW" altLang="en-US" sz="1000" dirty="0">
                <a:solidFill>
                  <a:srgbClr val="000000"/>
                </a:solidFill>
                <a:latin typeface="微軟正黑體" pitchFamily="34" charset="-120"/>
                <a:ea typeface="微軟正黑體" pitchFamily="34" charset="-120"/>
              </a:rPr>
              <a:t>深耕</a:t>
            </a:r>
            <a:r>
              <a:rPr lang="zh-TW" altLang="en-US" sz="1000" dirty="0" smtClean="0">
                <a:solidFill>
                  <a:srgbClr val="000000"/>
                </a:solidFill>
                <a:latin typeface="微軟正黑體" pitchFamily="34" charset="-120"/>
                <a:ea typeface="微軟正黑體" pitchFamily="34" charset="-120"/>
              </a:rPr>
              <a:t>計畫</a:t>
            </a:r>
            <a:r>
              <a:rPr lang="en-US" altLang="zh-TW" sz="1000" dirty="0" smtClean="0">
                <a:solidFill>
                  <a:srgbClr val="000000"/>
                </a:solidFill>
                <a:latin typeface="微軟正黑體" pitchFamily="34" charset="-120"/>
                <a:ea typeface="微軟正黑體" pitchFamily="34" charset="-120"/>
              </a:rPr>
              <a:t>(</a:t>
            </a:r>
            <a:r>
              <a:rPr lang="zh-TW" altLang="en-US" sz="1000" dirty="0" smtClean="0">
                <a:solidFill>
                  <a:srgbClr val="000000"/>
                </a:solidFill>
                <a:latin typeface="微軟正黑體" pitchFamily="34" charset="-120"/>
                <a:ea typeface="微軟正黑體" pitchFamily="34" charset="-120"/>
              </a:rPr>
              <a:t>半導體</a:t>
            </a:r>
            <a:r>
              <a:rPr lang="zh-TW" altLang="en-US" sz="1000" dirty="0">
                <a:solidFill>
                  <a:srgbClr val="000000"/>
                </a:solidFill>
                <a:latin typeface="微軟正黑體" pitchFamily="34" charset="-120"/>
                <a:ea typeface="微軟正黑體" pitchFamily="34" charset="-120"/>
              </a:rPr>
              <a:t>製程</a:t>
            </a:r>
            <a:r>
              <a:rPr lang="zh-TW" altLang="en-US" sz="1000" dirty="0" smtClean="0">
                <a:solidFill>
                  <a:srgbClr val="000000"/>
                </a:solidFill>
                <a:latin typeface="微軟正黑體" pitchFamily="34" charset="-120"/>
                <a:ea typeface="微軟正黑體" pitchFamily="34" charset="-120"/>
              </a:rPr>
              <a:t>設備技術</a:t>
            </a:r>
            <a:r>
              <a:rPr lang="en-US" altLang="zh-TW" sz="1000" dirty="0" smtClean="0">
                <a:solidFill>
                  <a:srgbClr val="000000"/>
                </a:solidFill>
                <a:latin typeface="微軟正黑體" pitchFamily="34" charset="-120"/>
                <a:ea typeface="微軟正黑體" pitchFamily="34" charset="-120"/>
              </a:rPr>
              <a:t>)</a:t>
            </a:r>
            <a:r>
              <a:rPr lang="zh-TW" altLang="en-US" sz="1000" dirty="0" smtClean="0">
                <a:solidFill>
                  <a:srgbClr val="000000"/>
                </a:solidFill>
                <a:latin typeface="微軟正黑體" pitchFamily="34" charset="-120"/>
                <a:ea typeface="微軟正黑體" pitchFamily="34" charset="-120"/>
              </a:rPr>
              <a:t>、機械</a:t>
            </a:r>
            <a:r>
              <a:rPr lang="zh-TW" altLang="en-US" sz="1000" dirty="0">
                <a:solidFill>
                  <a:srgbClr val="000000"/>
                </a:solidFill>
                <a:latin typeface="微軟正黑體" pitchFamily="34" charset="-120"/>
                <a:ea typeface="微軟正黑體" pitchFamily="34" charset="-120"/>
              </a:rPr>
              <a:t>工程學系、能源工程研究所</a:t>
            </a:r>
            <a:endParaRPr lang="en-US" altLang="zh-TW" sz="1000" dirty="0">
              <a:solidFill>
                <a:srgbClr val="000000"/>
              </a:solidFill>
              <a:latin typeface="微軟正黑體" pitchFamily="34" charset="-120"/>
              <a:ea typeface="微軟正黑體" pitchFamily="34" charset="-120"/>
            </a:endParaRPr>
          </a:p>
          <a:p>
            <a:pPr marL="138113" indent="-138113">
              <a:spcBef>
                <a:spcPts val="600"/>
              </a:spcBef>
              <a:buFont typeface="Wingdings" pitchFamily="2" charset="2"/>
              <a:buChar char="u"/>
            </a:pPr>
            <a:r>
              <a:rPr lang="zh-TW" altLang="en-US" sz="1000" b="1" dirty="0" smtClean="0">
                <a:solidFill>
                  <a:srgbClr val="000000"/>
                </a:solidFill>
                <a:latin typeface="微軟正黑體" pitchFamily="34" charset="-120"/>
                <a:ea typeface="微軟正黑體" pitchFamily="34" charset="-120"/>
              </a:rPr>
              <a:t>協辦單位：</a:t>
            </a:r>
            <a:r>
              <a:rPr lang="zh-TW" altLang="en-US" sz="1000" dirty="0" smtClean="0">
                <a:solidFill>
                  <a:srgbClr val="000000"/>
                </a:solidFill>
                <a:latin typeface="微軟正黑體" pitchFamily="34" charset="-120"/>
                <a:ea typeface="微軟正黑體" pitchFamily="34" charset="-120"/>
              </a:rPr>
              <a:t>大同</a:t>
            </a:r>
            <a:r>
              <a:rPr lang="zh-TW" altLang="en-US" sz="1000" dirty="0">
                <a:solidFill>
                  <a:srgbClr val="000000"/>
                </a:solidFill>
                <a:latin typeface="微軟正黑體" pitchFamily="34" charset="-120"/>
                <a:ea typeface="微軟正黑體" pitchFamily="34" charset="-120"/>
              </a:rPr>
              <a:t>大學機械工程學系、中原大學機械工程學系、元智大學機械工程學系、清雲科技大學機械</a:t>
            </a:r>
            <a:r>
              <a:rPr lang="zh-TW" altLang="en-US" sz="1000" dirty="0" smtClean="0">
                <a:solidFill>
                  <a:srgbClr val="000000"/>
                </a:solidFill>
                <a:latin typeface="微軟正黑體" pitchFamily="34" charset="-120"/>
                <a:ea typeface="微軟正黑體" pitchFamily="34" charset="-120"/>
              </a:rPr>
              <a:t>工</a:t>
            </a:r>
            <a:endParaRPr lang="en-US" altLang="zh-TW" sz="1000" dirty="0" smtClean="0">
              <a:solidFill>
                <a:srgbClr val="000000"/>
              </a:solidFill>
              <a:latin typeface="微軟正黑體" pitchFamily="34" charset="-120"/>
              <a:ea typeface="微軟正黑體" pitchFamily="34" charset="-120"/>
            </a:endParaRPr>
          </a:p>
          <a:p>
            <a:pPr marL="769938" indent="-26988"/>
            <a:r>
              <a:rPr lang="zh-TW" altLang="en-US" sz="1000" dirty="0" smtClean="0">
                <a:solidFill>
                  <a:srgbClr val="000000"/>
                </a:solidFill>
                <a:latin typeface="微軟正黑體" pitchFamily="34" charset="-120"/>
                <a:ea typeface="微軟正黑體" pitchFamily="34" charset="-120"/>
              </a:rPr>
              <a:t> 程</a:t>
            </a:r>
            <a:r>
              <a:rPr lang="zh-TW" altLang="en-US" sz="1000" dirty="0">
                <a:solidFill>
                  <a:srgbClr val="000000"/>
                </a:solidFill>
                <a:latin typeface="微軟正黑體" pitchFamily="34" charset="-120"/>
                <a:ea typeface="微軟正黑體" pitchFamily="34" charset="-120"/>
              </a:rPr>
              <a:t>學系、中央大學創新育成中心</a:t>
            </a:r>
          </a:p>
        </p:txBody>
      </p:sp>
      <p:pic>
        <p:nvPicPr>
          <p:cNvPr id="21" name="圖片 20" descr="NCU_logo2.jpg"/>
          <p:cNvPicPr>
            <a:picLocks noChangeAspect="1"/>
          </p:cNvPicPr>
          <p:nvPr/>
        </p:nvPicPr>
        <p:blipFill>
          <a:blip r:embed="rId3" cstate="print"/>
          <a:srcRect t="20700" b="19939"/>
          <a:stretch>
            <a:fillRect/>
          </a:stretch>
        </p:blipFill>
        <p:spPr>
          <a:xfrm>
            <a:off x="1550451" y="5893703"/>
            <a:ext cx="524911" cy="440756"/>
          </a:xfrm>
          <a:prstGeom prst="rect">
            <a:avLst/>
          </a:prstGeom>
          <a:noFill/>
        </p:spPr>
      </p:pic>
      <p:sp>
        <p:nvSpPr>
          <p:cNvPr id="24" name="副標題 2"/>
          <p:cNvSpPr txBox="1">
            <a:spLocks/>
          </p:cNvSpPr>
          <p:nvPr/>
        </p:nvSpPr>
        <p:spPr>
          <a:xfrm>
            <a:off x="289222" y="2411043"/>
            <a:ext cx="6327179" cy="2880320"/>
          </a:xfrm>
          <a:prstGeom prst="rect">
            <a:avLst/>
          </a:prstGeom>
        </p:spPr>
        <p:txBody>
          <a:bodyPr vert="horz" lIns="0" rIns="18288">
            <a:noAutofit/>
          </a:bodyPr>
          <a:lstStyle/>
          <a:p>
            <a:pPr marL="171450" lvl="1" indent="322263" algn="just">
              <a:lnSpc>
                <a:spcPts val="1800"/>
              </a:lnSpc>
              <a:spcBef>
                <a:spcPct val="0"/>
              </a:spcBef>
              <a:buClr>
                <a:schemeClr val="accent1"/>
              </a:buClr>
              <a:buSzPct val="85000"/>
              <a:defRPr/>
            </a:pPr>
            <a:r>
              <a:rPr lang="zh-TW" altLang="en-US" sz="1200" dirty="0" smtClean="0">
                <a:solidFill>
                  <a:schemeClr val="tx2">
                    <a:lumMod val="50000"/>
                  </a:schemeClr>
                </a:solidFill>
                <a:latin typeface="華康細圓體" pitchFamily="49" charset="-120"/>
                <a:ea typeface="華康細圓體" pitchFamily="49" charset="-120"/>
              </a:rPr>
              <a:t>為提升國內光電半導體產業界之設備設計技術能量，以及學術界對製程設備之實務技術認知，國立中央大學將積極尋求各界合作，規劃舉辦</a:t>
            </a:r>
            <a:r>
              <a:rPr lang="en-US" altLang="zh-TW" sz="1200" dirty="0" smtClean="0">
                <a:solidFill>
                  <a:schemeClr val="tx2">
                    <a:lumMod val="50000"/>
                  </a:schemeClr>
                </a:solidFill>
                <a:latin typeface="華康細圓體" pitchFamily="49" charset="-120"/>
                <a:ea typeface="華康細圓體" pitchFamily="49" charset="-120"/>
              </a:rPr>
              <a:t>『</a:t>
            </a:r>
            <a:r>
              <a:rPr lang="zh-TW" altLang="en-US" sz="1200" dirty="0" smtClean="0">
                <a:solidFill>
                  <a:schemeClr val="tx2">
                    <a:lumMod val="50000"/>
                  </a:schemeClr>
                </a:solidFill>
                <a:latin typeface="華康細圓體" pitchFamily="49" charset="-120"/>
                <a:ea typeface="華康細圓體" pitchFamily="49" charset="-120"/>
              </a:rPr>
              <a:t>國際光電半導體先進設備研討會</a:t>
            </a:r>
            <a:r>
              <a:rPr lang="en-US" altLang="zh-TW" sz="1200" dirty="0" smtClean="0">
                <a:solidFill>
                  <a:schemeClr val="tx2">
                    <a:lumMod val="50000"/>
                  </a:schemeClr>
                </a:solidFill>
                <a:latin typeface="華康細圓體" pitchFamily="49" charset="-120"/>
                <a:ea typeface="華康細圓體" pitchFamily="49" charset="-120"/>
              </a:rPr>
              <a:t>』</a:t>
            </a:r>
            <a:r>
              <a:rPr lang="zh-TW" altLang="en-US" sz="1200" dirty="0" smtClean="0">
                <a:solidFill>
                  <a:schemeClr val="tx2">
                    <a:lumMod val="50000"/>
                  </a:schemeClr>
                </a:solidFill>
                <a:latin typeface="華康細圓體" pitchFamily="49" charset="-120"/>
                <a:ea typeface="華康細圓體" pitchFamily="49" charset="-120"/>
              </a:rPr>
              <a:t>。研討會將由美國應材公司資深研發處長退休，現為中央大學機械系教授利定東博士規劃，邀請國內對光電半導體產業先進設備領域傑出之產、學、研專家，以研討會方式進行學術與技術交流，一方面強化國內相關設備業界之關鍵零組件設計能力，以及拓展製程設備的能量；另一方面彌補學校教師實務經驗之不足，雙向提昇國內產學界製程設備系統與關鍵零組件的設計能力。</a:t>
            </a:r>
          </a:p>
          <a:p>
            <a:pPr marL="171450" lvl="1" indent="322263" algn="just">
              <a:lnSpc>
                <a:spcPts val="1800"/>
              </a:lnSpc>
              <a:spcBef>
                <a:spcPct val="0"/>
              </a:spcBef>
              <a:buClr>
                <a:schemeClr val="accent1"/>
              </a:buClr>
              <a:buSzPct val="85000"/>
              <a:defRPr/>
            </a:pPr>
            <a:r>
              <a:rPr lang="zh-TW" altLang="en-US" sz="1200" dirty="0" smtClean="0">
                <a:solidFill>
                  <a:schemeClr val="tx2">
                    <a:lumMod val="50000"/>
                  </a:schemeClr>
                </a:solidFill>
                <a:latin typeface="華康細圓體" pitchFamily="49" charset="-120"/>
                <a:ea typeface="華康細圓體" pitchFamily="49" charset="-120"/>
              </a:rPr>
              <a:t>藉由研討會提供學術界與產業界在光電半導體設備一個學術與技術交流的機會，期待能激盪出更多創意的火花以及產學合作的機會，進而提升國產設備技術層次，提高關鍵零組件自製率，以整合完整之半導體設備與關鍵零組件之本土化產業供應鏈，為我國設備產業盡一分心力！</a:t>
            </a:r>
            <a:r>
              <a:rPr lang="en-US" altLang="zh-TW" sz="1200" dirty="0" smtClean="0">
                <a:solidFill>
                  <a:schemeClr val="tx2">
                    <a:lumMod val="50000"/>
                  </a:schemeClr>
                </a:solidFill>
                <a:latin typeface="華康細圓體" pitchFamily="49" charset="-120"/>
                <a:ea typeface="華康細圓體" pitchFamily="49" charset="-120"/>
              </a:rPr>
              <a:t> </a:t>
            </a:r>
            <a:endParaRPr lang="zh-TW" altLang="en-US" sz="1200" dirty="0" smtClean="0">
              <a:solidFill>
                <a:schemeClr val="tx2">
                  <a:lumMod val="50000"/>
                </a:schemeClr>
              </a:solidFill>
              <a:latin typeface="華康細圓體" pitchFamily="49" charset="-120"/>
              <a:ea typeface="華康細圓體" pitchFamily="49" charset="-120"/>
            </a:endParaRPr>
          </a:p>
        </p:txBody>
      </p:sp>
      <p:sp>
        <p:nvSpPr>
          <p:cNvPr id="23" name="標題 1"/>
          <p:cNvSpPr txBox="1">
            <a:spLocks/>
          </p:cNvSpPr>
          <p:nvPr/>
        </p:nvSpPr>
        <p:spPr>
          <a:xfrm>
            <a:off x="131490" y="992560"/>
            <a:ext cx="6597352" cy="720080"/>
          </a:xfrm>
          <a:prstGeom prst="rect">
            <a:avLst/>
          </a:prstGeom>
        </p:spPr>
        <p:txBody>
          <a:bodyPr vert="horz" anchor="t">
            <a:noAutofit/>
          </a:bodyPr>
          <a:lstStyle/>
          <a:p>
            <a:pPr lvl="0">
              <a:spcBef>
                <a:spcPct val="0"/>
              </a:spcBef>
              <a:defRPr/>
            </a:pPr>
            <a:r>
              <a:rPr lang="zh-TW" altLang="en-US" sz="3600" b="1" kern="100" dirty="0" smtClean="0">
                <a:solidFill>
                  <a:srgbClr val="000000"/>
                </a:solidFill>
                <a:latin typeface="華康粗圓體" pitchFamily="49" charset="-120"/>
                <a:ea typeface="華康粗圓體" pitchFamily="49" charset="-120"/>
                <a:cs typeface="Times New Roman"/>
              </a:rPr>
              <a:t>國際</a:t>
            </a:r>
            <a:r>
              <a:rPr lang="zh-TW" altLang="en-US" sz="3600" b="1" kern="100" dirty="0">
                <a:solidFill>
                  <a:srgbClr val="000000"/>
                </a:solidFill>
                <a:latin typeface="華康粗圓體" pitchFamily="49" charset="-120"/>
                <a:ea typeface="華康粗圓體" pitchFamily="49" charset="-120"/>
                <a:cs typeface="Times New Roman"/>
              </a:rPr>
              <a:t>光電半導體製程設備研討會</a:t>
            </a:r>
            <a:endParaRPr kumimoji="0" lang="zh-TW" altLang="en-US" sz="3600" b="1" i="0" u="none" strike="noStrike" kern="1200" cap="none" spc="0" normalizeH="0" baseline="0" noProof="0" dirty="0">
              <a:ln>
                <a:noFill/>
              </a:ln>
              <a:solidFill>
                <a:srgbClr val="000000"/>
              </a:solidFill>
              <a:effectLst/>
              <a:uLnTx/>
              <a:uFillTx/>
              <a:latin typeface="華康粗圓體" pitchFamily="49" charset="-120"/>
              <a:ea typeface="華康粗圓體" pitchFamily="49" charset="-120"/>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26"/>
          <p:cNvSpPr/>
          <p:nvPr/>
        </p:nvSpPr>
        <p:spPr>
          <a:xfrm>
            <a:off x="2437086" y="1640632"/>
            <a:ext cx="1980029" cy="523220"/>
          </a:xfrm>
          <a:prstGeom prst="rect">
            <a:avLst/>
          </a:prstGeom>
        </p:spPr>
        <p:txBody>
          <a:bodyPr wrap="none">
            <a:spAutoFit/>
          </a:bodyPr>
          <a:lstStyle/>
          <a:p>
            <a:pPr lvl="0" algn="ctr" eaLnBrk="0" fontAlgn="base" hangingPunct="0">
              <a:spcBef>
                <a:spcPct val="0"/>
              </a:spcBef>
              <a:spcAft>
                <a:spcPct val="0"/>
              </a:spcAft>
            </a:pPr>
            <a:r>
              <a:rPr kumimoji="1" lang="en-US" altLang="zh-TW" sz="2800" b="1" dirty="0" smtClean="0">
                <a:solidFill>
                  <a:schemeClr val="tx2">
                    <a:lumMod val="50000"/>
                  </a:schemeClr>
                </a:solidFill>
                <a:latin typeface="華康細圓體" pitchFamily="49" charset="-120"/>
                <a:ea typeface="華康細圓體" pitchFamily="49" charset="-120"/>
                <a:cs typeface="Times New Roman" pitchFamily="18" charset="0"/>
              </a:rPr>
              <a:t>《</a:t>
            </a:r>
            <a:r>
              <a:rPr kumimoji="1" lang="zh-TW" altLang="en-US" sz="2800" b="1" dirty="0" smtClean="0">
                <a:solidFill>
                  <a:schemeClr val="tx2">
                    <a:lumMod val="50000"/>
                  </a:schemeClr>
                </a:solidFill>
                <a:latin typeface="華康細圓體" pitchFamily="49" charset="-120"/>
                <a:ea typeface="華康細圓體" pitchFamily="49" charset="-120"/>
                <a:cs typeface="Times New Roman" pitchFamily="18" charset="0"/>
              </a:rPr>
              <a:t>議程表</a:t>
            </a:r>
            <a:r>
              <a:rPr kumimoji="1" lang="en-US" altLang="zh-TW" sz="2800" b="1" dirty="0" smtClean="0">
                <a:solidFill>
                  <a:schemeClr val="tx2">
                    <a:lumMod val="50000"/>
                  </a:schemeClr>
                </a:solidFill>
                <a:latin typeface="華康細圓體" pitchFamily="49" charset="-120"/>
                <a:ea typeface="華康細圓體" pitchFamily="49" charset="-120"/>
                <a:cs typeface="Times New Roman" pitchFamily="18" charset="0"/>
              </a:rPr>
              <a:t>》</a:t>
            </a:r>
            <a:endParaRPr kumimoji="1" lang="en-US" altLang="zh-TW" sz="2800" dirty="0" smtClean="0">
              <a:solidFill>
                <a:schemeClr val="tx2">
                  <a:lumMod val="50000"/>
                </a:schemeClr>
              </a:solidFill>
              <a:latin typeface="華康細圓體" pitchFamily="49" charset="-120"/>
              <a:ea typeface="華康細圓體" pitchFamily="49" charset="-120"/>
            </a:endParaRPr>
          </a:p>
        </p:txBody>
      </p:sp>
      <p:sp>
        <p:nvSpPr>
          <p:cNvPr id="10" name="標題 1"/>
          <p:cNvSpPr txBox="1">
            <a:spLocks/>
          </p:cNvSpPr>
          <p:nvPr/>
        </p:nvSpPr>
        <p:spPr>
          <a:xfrm>
            <a:off x="188640" y="272480"/>
            <a:ext cx="4176464" cy="792088"/>
          </a:xfrm>
          <a:prstGeom prst="rect">
            <a:avLst/>
          </a:prstGeom>
        </p:spPr>
        <p:txBody>
          <a:bodyPr vert="horz" anchor="t">
            <a:noAutofit/>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r>
              <a:rPr lang="en-US" altLang="zh-TW" sz="4800" b="1" kern="100" cap="none" smtClean="0">
                <a:solidFill>
                  <a:srgbClr val="336699"/>
                </a:solidFill>
                <a:effectLst>
                  <a:outerShdw blurRad="50800" dist="38100" dir="8100000" algn="tr" rotWithShape="0">
                    <a:prstClr val="black">
                      <a:alpha val="40000"/>
                    </a:prstClr>
                  </a:outerShdw>
                </a:effectLst>
                <a:cs typeface="Times New Roman"/>
              </a:rPr>
              <a:t>2013 </a:t>
            </a:r>
            <a:r>
              <a:rPr lang="en-US" altLang="zh-TW" sz="4800" b="1" kern="100" cap="none" smtClean="0">
                <a:solidFill>
                  <a:schemeClr val="bg1">
                    <a:lumMod val="75000"/>
                  </a:schemeClr>
                </a:solidFill>
                <a:effectLst>
                  <a:outerShdw blurRad="50800" dist="38100" dir="8100000" algn="tr" rotWithShape="0">
                    <a:prstClr val="black">
                      <a:alpha val="40000"/>
                    </a:prstClr>
                  </a:outerShdw>
                </a:effectLst>
                <a:cs typeface="Times New Roman"/>
              </a:rPr>
              <a:t>IAPSW</a:t>
            </a:r>
            <a:endParaRPr lang="zh-TW" altLang="en-US" sz="4800" b="1" cap="none" dirty="0">
              <a:solidFill>
                <a:schemeClr val="bg1">
                  <a:lumMod val="75000"/>
                </a:schemeClr>
              </a:solidFill>
              <a:effectLst>
                <a:outerShdw blurRad="50800" dist="38100" dir="8100000" algn="tr" rotWithShape="0">
                  <a:prstClr val="black">
                    <a:alpha val="40000"/>
                  </a:prstClr>
                </a:outerShdw>
              </a:effectLst>
            </a:endParaRPr>
          </a:p>
        </p:txBody>
      </p:sp>
      <p:sp>
        <p:nvSpPr>
          <p:cNvPr id="11" name="標題 1"/>
          <p:cNvSpPr txBox="1">
            <a:spLocks/>
          </p:cNvSpPr>
          <p:nvPr/>
        </p:nvSpPr>
        <p:spPr>
          <a:xfrm>
            <a:off x="141015" y="992560"/>
            <a:ext cx="6597352" cy="720080"/>
          </a:xfrm>
          <a:prstGeom prst="rect">
            <a:avLst/>
          </a:prstGeom>
        </p:spPr>
        <p:txBody>
          <a:bodyPr vert="horz" anchor="t">
            <a:noAutofit/>
          </a:bodyPr>
          <a:lstStyle/>
          <a:p>
            <a:pPr lvl="0">
              <a:spcBef>
                <a:spcPct val="0"/>
              </a:spcBef>
              <a:defRPr/>
            </a:pPr>
            <a:r>
              <a:rPr lang="zh-TW" altLang="en-US" sz="3600" b="1" kern="100" dirty="0" smtClean="0">
                <a:solidFill>
                  <a:srgbClr val="000000"/>
                </a:solidFill>
                <a:latin typeface="華康粗圓體" pitchFamily="49" charset="-120"/>
                <a:ea typeface="華康粗圓體" pitchFamily="49" charset="-120"/>
                <a:cs typeface="Times New Roman"/>
              </a:rPr>
              <a:t>國際</a:t>
            </a:r>
            <a:r>
              <a:rPr lang="zh-TW" altLang="en-US" sz="3600" b="1" kern="100" dirty="0">
                <a:solidFill>
                  <a:srgbClr val="000000"/>
                </a:solidFill>
                <a:latin typeface="華康粗圓體" pitchFamily="49" charset="-120"/>
                <a:ea typeface="華康粗圓體" pitchFamily="49" charset="-120"/>
                <a:cs typeface="Times New Roman"/>
              </a:rPr>
              <a:t>光電半導體製程設備研討會</a:t>
            </a:r>
            <a:endParaRPr kumimoji="0" lang="zh-TW" altLang="en-US" sz="3600" b="1" i="0" u="none" strike="noStrike" kern="1200" cap="none" spc="0" normalizeH="0" baseline="0" noProof="0" dirty="0">
              <a:ln>
                <a:noFill/>
              </a:ln>
              <a:solidFill>
                <a:srgbClr val="000000"/>
              </a:solidFill>
              <a:effectLst/>
              <a:uLnTx/>
              <a:uFillTx/>
              <a:latin typeface="華康粗圓體" pitchFamily="49" charset="-120"/>
              <a:ea typeface="華康粗圓體" pitchFamily="49" charset="-120"/>
              <a:cs typeface="+mj-cs"/>
            </a:endParaRPr>
          </a:p>
        </p:txBody>
      </p:sp>
      <p:sp>
        <p:nvSpPr>
          <p:cNvPr id="14" name="矩形 13"/>
          <p:cNvSpPr/>
          <p:nvPr/>
        </p:nvSpPr>
        <p:spPr>
          <a:xfrm>
            <a:off x="188640" y="8833881"/>
            <a:ext cx="6480720" cy="1015663"/>
          </a:xfrm>
          <a:prstGeom prst="rect">
            <a:avLst/>
          </a:prstGeom>
        </p:spPr>
        <p:txBody>
          <a:bodyPr wrap="square">
            <a:spAutoFit/>
          </a:bodyPr>
          <a:lstStyle/>
          <a:p>
            <a:pPr>
              <a:spcBef>
                <a:spcPts val="600"/>
              </a:spcBef>
              <a:buFont typeface="Wingdings" pitchFamily="2" charset="2"/>
              <a:buChar char="u"/>
            </a:pPr>
            <a:r>
              <a:rPr lang="zh-TW" altLang="en-US" sz="1000" b="1" dirty="0">
                <a:solidFill>
                  <a:srgbClr val="000000"/>
                </a:solidFill>
                <a:latin typeface="微軟正黑體" pitchFamily="34" charset="-120"/>
                <a:ea typeface="微軟正黑體" pitchFamily="34" charset="-120"/>
              </a:rPr>
              <a:t>指導單位：</a:t>
            </a:r>
            <a:r>
              <a:rPr lang="zh-TW" altLang="en-US" sz="1000" dirty="0" smtClean="0">
                <a:solidFill>
                  <a:srgbClr val="000000"/>
                </a:solidFill>
                <a:latin typeface="微軟正黑體" pitchFamily="34" charset="-120"/>
                <a:ea typeface="微軟正黑體" pitchFamily="34" charset="-120"/>
              </a:rPr>
              <a:t>教育部、國科會</a:t>
            </a:r>
            <a:endParaRPr lang="zh-TW" altLang="en-US" sz="1000" dirty="0">
              <a:solidFill>
                <a:srgbClr val="000000"/>
              </a:solidFill>
              <a:latin typeface="微軟正黑體" pitchFamily="34" charset="-120"/>
              <a:ea typeface="微軟正黑體" pitchFamily="34" charset="-120"/>
            </a:endParaRPr>
          </a:p>
          <a:p>
            <a:pPr marL="138113" indent="-138113">
              <a:spcBef>
                <a:spcPts val="600"/>
              </a:spcBef>
              <a:buFont typeface="Wingdings" pitchFamily="2" charset="2"/>
              <a:buChar char="u"/>
            </a:pPr>
            <a:r>
              <a:rPr lang="zh-TW" altLang="en-US" sz="1000" b="1" dirty="0">
                <a:solidFill>
                  <a:srgbClr val="000000"/>
                </a:solidFill>
                <a:latin typeface="微軟正黑體" pitchFamily="34" charset="-120"/>
                <a:ea typeface="微軟正黑體" pitchFamily="34" charset="-120"/>
              </a:rPr>
              <a:t>主辦單位：</a:t>
            </a:r>
            <a:r>
              <a:rPr lang="zh-TW" altLang="en-US" sz="1000" dirty="0">
                <a:solidFill>
                  <a:srgbClr val="000000"/>
                </a:solidFill>
                <a:latin typeface="微軟正黑體" pitchFamily="34" charset="-120"/>
                <a:ea typeface="微軟正黑體" pitchFamily="34" charset="-120"/>
              </a:rPr>
              <a:t>國立中央大學 半導體光電產業先進設備人才培育教育</a:t>
            </a:r>
            <a:r>
              <a:rPr lang="zh-TW" altLang="en-US" sz="1000" dirty="0" smtClean="0">
                <a:solidFill>
                  <a:srgbClr val="000000"/>
                </a:solidFill>
                <a:latin typeface="微軟正黑體" pitchFamily="34" charset="-120"/>
                <a:ea typeface="微軟正黑體" pitchFamily="34" charset="-120"/>
              </a:rPr>
              <a:t>資源中心、</a:t>
            </a:r>
            <a:r>
              <a:rPr lang="en-US" altLang="zh-TW" sz="1000" dirty="0" smtClean="0">
                <a:solidFill>
                  <a:srgbClr val="000000"/>
                </a:solidFill>
                <a:latin typeface="微軟正黑體" pitchFamily="34" charset="-120"/>
                <a:ea typeface="微軟正黑體" pitchFamily="34" charset="-120"/>
              </a:rPr>
              <a:t>MOCVD</a:t>
            </a:r>
            <a:r>
              <a:rPr lang="zh-TW" altLang="zh-TW" sz="1000" dirty="0">
                <a:solidFill>
                  <a:srgbClr val="000000"/>
                </a:solidFill>
                <a:latin typeface="微軟正黑體" pitchFamily="34" charset="-120"/>
                <a:ea typeface="微軟正黑體" pitchFamily="34" charset="-120"/>
              </a:rPr>
              <a:t>關鍵零組件技術開發</a:t>
            </a:r>
            <a:r>
              <a:rPr lang="zh-TW" altLang="zh-TW" sz="1000" dirty="0" smtClean="0">
                <a:solidFill>
                  <a:srgbClr val="000000"/>
                </a:solidFill>
                <a:latin typeface="微軟正黑體" pitchFamily="34" charset="-120"/>
                <a:ea typeface="微軟正黑體" pitchFamily="34" charset="-120"/>
              </a:rPr>
              <a:t>暨</a:t>
            </a:r>
            <a:r>
              <a:rPr lang="en-US" altLang="zh-TW" sz="1000" dirty="0" smtClean="0">
                <a:solidFill>
                  <a:srgbClr val="000000"/>
                </a:solidFill>
                <a:latin typeface="微軟正黑體" pitchFamily="34" charset="-120"/>
                <a:ea typeface="微軟正黑體" pitchFamily="34" charset="-120"/>
              </a:rPr>
              <a:t> </a:t>
            </a:r>
          </a:p>
          <a:p>
            <a:r>
              <a:rPr lang="en-US" altLang="zh-TW" sz="1000" dirty="0" smtClean="0">
                <a:solidFill>
                  <a:srgbClr val="000000"/>
                </a:solidFill>
                <a:latin typeface="微軟正黑體" pitchFamily="34" charset="-120"/>
                <a:ea typeface="微軟正黑體" pitchFamily="34" charset="-120"/>
              </a:rPr>
              <a:t>                        </a:t>
            </a:r>
            <a:r>
              <a:rPr lang="zh-TW" altLang="zh-TW" sz="1000" dirty="0" smtClean="0">
                <a:solidFill>
                  <a:srgbClr val="000000"/>
                </a:solidFill>
                <a:latin typeface="微軟正黑體" pitchFamily="34" charset="-120"/>
                <a:ea typeface="微軟正黑體" pitchFamily="34" charset="-120"/>
              </a:rPr>
              <a:t>人才</a:t>
            </a:r>
            <a:r>
              <a:rPr lang="zh-TW" altLang="zh-TW" sz="1000" dirty="0">
                <a:solidFill>
                  <a:srgbClr val="000000"/>
                </a:solidFill>
                <a:latin typeface="微軟正黑體" pitchFamily="34" charset="-120"/>
                <a:ea typeface="微軟正黑體" pitchFamily="34" charset="-120"/>
              </a:rPr>
              <a:t>培育計畫</a:t>
            </a:r>
            <a:r>
              <a:rPr lang="zh-TW" altLang="en-US" sz="1000" dirty="0" smtClean="0">
                <a:solidFill>
                  <a:srgbClr val="000000"/>
                </a:solidFill>
                <a:latin typeface="微軟正黑體" pitchFamily="34" charset="-120"/>
                <a:ea typeface="微軟正黑體" pitchFamily="34" charset="-120"/>
              </a:rPr>
              <a:t>、教育部基礎</a:t>
            </a:r>
            <a:r>
              <a:rPr lang="zh-TW" altLang="en-US" sz="1000" dirty="0">
                <a:solidFill>
                  <a:srgbClr val="000000"/>
                </a:solidFill>
                <a:latin typeface="微軟正黑體" pitchFamily="34" charset="-120"/>
                <a:ea typeface="微軟正黑體" pitchFamily="34" charset="-120"/>
              </a:rPr>
              <a:t>深耕</a:t>
            </a:r>
            <a:r>
              <a:rPr lang="zh-TW" altLang="en-US" sz="1000" dirty="0" smtClean="0">
                <a:solidFill>
                  <a:srgbClr val="000000"/>
                </a:solidFill>
                <a:latin typeface="微軟正黑體" pitchFamily="34" charset="-120"/>
                <a:ea typeface="微軟正黑體" pitchFamily="34" charset="-120"/>
              </a:rPr>
              <a:t>計畫</a:t>
            </a:r>
            <a:r>
              <a:rPr lang="en-US" altLang="zh-TW" sz="1000" dirty="0" smtClean="0">
                <a:solidFill>
                  <a:srgbClr val="000000"/>
                </a:solidFill>
                <a:latin typeface="微軟正黑體" pitchFamily="34" charset="-120"/>
                <a:ea typeface="微軟正黑體" pitchFamily="34" charset="-120"/>
              </a:rPr>
              <a:t>(</a:t>
            </a:r>
            <a:r>
              <a:rPr lang="zh-TW" altLang="en-US" sz="1000" dirty="0" smtClean="0">
                <a:solidFill>
                  <a:srgbClr val="000000"/>
                </a:solidFill>
                <a:latin typeface="微軟正黑體" pitchFamily="34" charset="-120"/>
                <a:ea typeface="微軟正黑體" pitchFamily="34" charset="-120"/>
              </a:rPr>
              <a:t>半導體</a:t>
            </a:r>
            <a:r>
              <a:rPr lang="zh-TW" altLang="en-US" sz="1000" dirty="0">
                <a:solidFill>
                  <a:srgbClr val="000000"/>
                </a:solidFill>
                <a:latin typeface="微軟正黑體" pitchFamily="34" charset="-120"/>
                <a:ea typeface="微軟正黑體" pitchFamily="34" charset="-120"/>
              </a:rPr>
              <a:t>製程</a:t>
            </a:r>
            <a:r>
              <a:rPr lang="zh-TW" altLang="en-US" sz="1000" dirty="0" smtClean="0">
                <a:solidFill>
                  <a:srgbClr val="000000"/>
                </a:solidFill>
                <a:latin typeface="微軟正黑體" pitchFamily="34" charset="-120"/>
                <a:ea typeface="微軟正黑體" pitchFamily="34" charset="-120"/>
              </a:rPr>
              <a:t>設備技術</a:t>
            </a:r>
            <a:r>
              <a:rPr lang="en-US" altLang="zh-TW" sz="1000" dirty="0" smtClean="0">
                <a:solidFill>
                  <a:srgbClr val="000000"/>
                </a:solidFill>
                <a:latin typeface="微軟正黑體" pitchFamily="34" charset="-120"/>
                <a:ea typeface="微軟正黑體" pitchFamily="34" charset="-120"/>
              </a:rPr>
              <a:t>)</a:t>
            </a:r>
            <a:r>
              <a:rPr lang="zh-TW" altLang="en-US" sz="1000" dirty="0" smtClean="0">
                <a:solidFill>
                  <a:srgbClr val="000000"/>
                </a:solidFill>
                <a:latin typeface="微軟正黑體" pitchFamily="34" charset="-120"/>
                <a:ea typeface="微軟正黑體" pitchFamily="34" charset="-120"/>
              </a:rPr>
              <a:t>、機械</a:t>
            </a:r>
            <a:r>
              <a:rPr lang="zh-TW" altLang="en-US" sz="1000" dirty="0">
                <a:solidFill>
                  <a:srgbClr val="000000"/>
                </a:solidFill>
                <a:latin typeface="微軟正黑體" pitchFamily="34" charset="-120"/>
                <a:ea typeface="微軟正黑體" pitchFamily="34" charset="-120"/>
              </a:rPr>
              <a:t>工程學系、能源工程研究所</a:t>
            </a:r>
            <a:endParaRPr lang="en-US" altLang="zh-TW" sz="1000" dirty="0">
              <a:solidFill>
                <a:srgbClr val="000000"/>
              </a:solidFill>
              <a:latin typeface="微軟正黑體" pitchFamily="34" charset="-120"/>
              <a:ea typeface="微軟正黑體" pitchFamily="34" charset="-120"/>
            </a:endParaRPr>
          </a:p>
          <a:p>
            <a:pPr marL="138113" indent="-138113">
              <a:spcBef>
                <a:spcPts val="600"/>
              </a:spcBef>
              <a:buFont typeface="Wingdings" pitchFamily="2" charset="2"/>
              <a:buChar char="u"/>
            </a:pPr>
            <a:r>
              <a:rPr lang="zh-TW" altLang="en-US" sz="1000" b="1" dirty="0" smtClean="0">
                <a:solidFill>
                  <a:srgbClr val="000000"/>
                </a:solidFill>
                <a:latin typeface="微軟正黑體" pitchFamily="34" charset="-120"/>
                <a:ea typeface="微軟正黑體" pitchFamily="34" charset="-120"/>
              </a:rPr>
              <a:t>協辦單位：</a:t>
            </a:r>
            <a:r>
              <a:rPr lang="zh-TW" altLang="en-US" sz="1000" dirty="0" smtClean="0">
                <a:solidFill>
                  <a:srgbClr val="000000"/>
                </a:solidFill>
                <a:latin typeface="微軟正黑體" pitchFamily="34" charset="-120"/>
                <a:ea typeface="微軟正黑體" pitchFamily="34" charset="-120"/>
              </a:rPr>
              <a:t>大同</a:t>
            </a:r>
            <a:r>
              <a:rPr lang="zh-TW" altLang="en-US" sz="1000" dirty="0">
                <a:solidFill>
                  <a:srgbClr val="000000"/>
                </a:solidFill>
                <a:latin typeface="微軟正黑體" pitchFamily="34" charset="-120"/>
                <a:ea typeface="微軟正黑體" pitchFamily="34" charset="-120"/>
              </a:rPr>
              <a:t>大學機械工程學系、中原大學機械工程學系、元智大學機械工程學系、清雲科技大學機械</a:t>
            </a:r>
            <a:r>
              <a:rPr lang="zh-TW" altLang="en-US" sz="1000" dirty="0" smtClean="0">
                <a:solidFill>
                  <a:srgbClr val="000000"/>
                </a:solidFill>
                <a:latin typeface="微軟正黑體" pitchFamily="34" charset="-120"/>
                <a:ea typeface="微軟正黑體" pitchFamily="34" charset="-120"/>
              </a:rPr>
              <a:t>工</a:t>
            </a:r>
            <a:endParaRPr lang="en-US" altLang="zh-TW" sz="1000" dirty="0" smtClean="0">
              <a:solidFill>
                <a:srgbClr val="000000"/>
              </a:solidFill>
              <a:latin typeface="微軟正黑體" pitchFamily="34" charset="-120"/>
              <a:ea typeface="微軟正黑體" pitchFamily="34" charset="-120"/>
            </a:endParaRPr>
          </a:p>
          <a:p>
            <a:pPr marL="769938" indent="-26988"/>
            <a:r>
              <a:rPr lang="zh-TW" altLang="en-US" sz="1000" dirty="0" smtClean="0">
                <a:solidFill>
                  <a:srgbClr val="000000"/>
                </a:solidFill>
                <a:latin typeface="微軟正黑體" pitchFamily="34" charset="-120"/>
                <a:ea typeface="微軟正黑體" pitchFamily="34" charset="-120"/>
              </a:rPr>
              <a:t> 程</a:t>
            </a:r>
            <a:r>
              <a:rPr lang="zh-TW" altLang="en-US" sz="1000" dirty="0">
                <a:solidFill>
                  <a:srgbClr val="000000"/>
                </a:solidFill>
                <a:latin typeface="微軟正黑體" pitchFamily="34" charset="-120"/>
                <a:ea typeface="微軟正黑體" pitchFamily="34" charset="-120"/>
              </a:rPr>
              <a:t>學系、中央大學創新育成中心</a:t>
            </a:r>
          </a:p>
        </p:txBody>
      </p:sp>
      <p:graphicFrame>
        <p:nvGraphicFramePr>
          <p:cNvPr id="5" name="表格 4"/>
          <p:cNvGraphicFramePr>
            <a:graphicFrameLocks noGrp="1"/>
          </p:cNvGraphicFramePr>
          <p:nvPr>
            <p:extLst>
              <p:ext uri="{D42A27DB-BD31-4B8C-83A1-F6EECF244321}">
                <p14:modId xmlns:p14="http://schemas.microsoft.com/office/powerpoint/2010/main" val="3353130101"/>
              </p:ext>
            </p:extLst>
          </p:nvPr>
        </p:nvGraphicFramePr>
        <p:xfrm>
          <a:off x="332656" y="2536021"/>
          <a:ext cx="6264696" cy="4968875"/>
        </p:xfrm>
        <a:graphic>
          <a:graphicData uri="http://schemas.openxmlformats.org/drawingml/2006/table">
            <a:tbl>
              <a:tblPr firstRow="1" firstCol="1" bandRow="1">
                <a:tableStyleId>{21E4AEA4-8DFA-4A89-87EB-49C32662AFE0}</a:tableStyleId>
              </a:tblPr>
              <a:tblGrid>
                <a:gridCol w="1224136"/>
                <a:gridCol w="2013805"/>
                <a:gridCol w="3026755"/>
              </a:tblGrid>
              <a:tr h="0">
                <a:tc>
                  <a:txBody>
                    <a:bodyPr/>
                    <a:lstStyle/>
                    <a:p>
                      <a:pPr algn="ctr">
                        <a:spcAft>
                          <a:spcPts val="0"/>
                        </a:spcAft>
                      </a:pPr>
                      <a:r>
                        <a:rPr lang="zh-TW" sz="1300" kern="100" dirty="0">
                          <a:effectLst/>
                          <a:latin typeface="華康細圓體" pitchFamily="49" charset="-120"/>
                          <a:ea typeface="華康細圓體" pitchFamily="49" charset="-120"/>
                        </a:rPr>
                        <a:t>時間</a:t>
                      </a:r>
                      <a:endParaRPr lang="zh-TW" sz="1300" kern="100" dirty="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300" kern="100">
                          <a:effectLst/>
                          <a:latin typeface="華康細圓體" pitchFamily="49" charset="-120"/>
                          <a:ea typeface="華康細圓體" pitchFamily="49" charset="-120"/>
                        </a:rPr>
                        <a:t>講員</a:t>
                      </a:r>
                      <a:endParaRPr lang="zh-TW" sz="13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300" kern="100">
                          <a:effectLst/>
                          <a:latin typeface="華康細圓體" pitchFamily="49" charset="-120"/>
                          <a:ea typeface="華康細圓體" pitchFamily="49" charset="-120"/>
                        </a:rPr>
                        <a:t>講題</a:t>
                      </a:r>
                      <a:endParaRPr lang="zh-TW" sz="1300" kern="100">
                        <a:effectLst/>
                        <a:latin typeface="華康細圓體" pitchFamily="49" charset="-120"/>
                        <a:ea typeface="華康細圓體" pitchFamily="49" charset="-120"/>
                        <a:cs typeface="Times New Roman"/>
                      </a:endParaRPr>
                    </a:p>
                  </a:txBody>
                  <a:tcPr marL="68580" marR="68580" marT="0" marB="0" anchor="ctr"/>
                </a:tc>
              </a:tr>
              <a:tr h="0">
                <a:tc>
                  <a:txBody>
                    <a:bodyPr/>
                    <a:lstStyle/>
                    <a:p>
                      <a:pPr algn="ctr">
                        <a:spcAft>
                          <a:spcPts val="0"/>
                        </a:spcAft>
                      </a:pPr>
                      <a:r>
                        <a:rPr lang="en-US" sz="1300" kern="100">
                          <a:effectLst/>
                          <a:latin typeface="華康細圓體" pitchFamily="49" charset="-120"/>
                          <a:ea typeface="華康細圓體" pitchFamily="49" charset="-120"/>
                        </a:rPr>
                        <a:t>08:30~09:00</a:t>
                      </a:r>
                      <a:endParaRPr lang="zh-TW" sz="1300" kern="100">
                        <a:effectLst/>
                        <a:latin typeface="華康細圓體" pitchFamily="49" charset="-120"/>
                        <a:ea typeface="華康細圓體" pitchFamily="49" charset="-120"/>
                        <a:cs typeface="Times New Roman"/>
                      </a:endParaRPr>
                    </a:p>
                  </a:txBody>
                  <a:tcPr marL="68580" marR="68580" marT="0" marB="0" anchor="ctr"/>
                </a:tc>
                <a:tc gridSpan="2">
                  <a:txBody>
                    <a:bodyPr/>
                    <a:lstStyle/>
                    <a:p>
                      <a:pPr algn="ctr">
                        <a:spcAft>
                          <a:spcPts val="0"/>
                        </a:spcAft>
                      </a:pPr>
                      <a:r>
                        <a:rPr lang="zh-TW" sz="1200" kern="100" dirty="0">
                          <a:effectLst/>
                          <a:latin typeface="華康細圓體" pitchFamily="49" charset="-120"/>
                          <a:ea typeface="華康細圓體" pitchFamily="49" charset="-120"/>
                        </a:rPr>
                        <a:t>報到</a:t>
                      </a:r>
                      <a:endParaRPr lang="zh-TW" sz="1200" kern="100" dirty="0">
                        <a:effectLst/>
                        <a:latin typeface="華康細圓體" pitchFamily="49" charset="-120"/>
                        <a:ea typeface="華康細圓體" pitchFamily="49" charset="-120"/>
                        <a:cs typeface="Times New Roman"/>
                      </a:endParaRPr>
                    </a:p>
                  </a:txBody>
                  <a:tcPr marL="68580" marR="68580" marT="0" marB="0" anchor="ctr"/>
                </a:tc>
                <a:tc hMerge="1">
                  <a:txBody>
                    <a:bodyPr/>
                    <a:lstStyle/>
                    <a:p>
                      <a:endParaRPr lang="zh-TW" altLang="en-US"/>
                    </a:p>
                  </a:txBody>
                  <a:tcPr/>
                </a:tc>
              </a:tr>
              <a:tr h="488315">
                <a:tc>
                  <a:txBody>
                    <a:bodyPr/>
                    <a:lstStyle/>
                    <a:p>
                      <a:pPr algn="ctr">
                        <a:spcAft>
                          <a:spcPts val="0"/>
                        </a:spcAft>
                      </a:pPr>
                      <a:r>
                        <a:rPr lang="en-US" sz="1300" kern="100">
                          <a:effectLst/>
                          <a:latin typeface="華康細圓體" pitchFamily="49" charset="-120"/>
                          <a:ea typeface="華康細圓體" pitchFamily="49" charset="-120"/>
                        </a:rPr>
                        <a:t>09:00~09:20</a:t>
                      </a:r>
                      <a:endParaRPr lang="zh-TW" sz="13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200" kern="100" dirty="0" smtClean="0">
                          <a:effectLst/>
                          <a:latin typeface="華康細圓體" pitchFamily="49" charset="-120"/>
                          <a:ea typeface="華康細圓體" pitchFamily="49" charset="-120"/>
                        </a:rPr>
                        <a:t>開幕</a:t>
                      </a:r>
                      <a:endParaRPr lang="en-US" altLang="zh-TW" sz="1200" kern="100" dirty="0" smtClean="0">
                        <a:effectLst/>
                        <a:latin typeface="華康細圓體" pitchFamily="49" charset="-120"/>
                        <a:ea typeface="華康細圓體" pitchFamily="49" charset="-120"/>
                      </a:endParaRPr>
                    </a:p>
                    <a:p>
                      <a:pPr algn="ctr">
                        <a:spcAft>
                          <a:spcPts val="0"/>
                        </a:spcAft>
                      </a:pPr>
                      <a:r>
                        <a:rPr lang="zh-TW" sz="1200" kern="100" dirty="0" smtClean="0">
                          <a:effectLst/>
                          <a:latin typeface="華康細圓體" pitchFamily="49" charset="-120"/>
                          <a:ea typeface="華康細圓體" pitchFamily="49" charset="-120"/>
                        </a:rPr>
                        <a:t>長官</a:t>
                      </a:r>
                      <a:r>
                        <a:rPr lang="zh-TW" sz="1200" kern="100" dirty="0">
                          <a:effectLst/>
                          <a:latin typeface="華康細圓體" pitchFamily="49" charset="-120"/>
                          <a:ea typeface="華康細圓體" pitchFamily="49" charset="-120"/>
                        </a:rPr>
                        <a:t>、來賓致詞</a:t>
                      </a:r>
                      <a:endParaRPr lang="zh-TW" sz="1200" kern="100" dirty="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en-US" sz="1200" kern="100" dirty="0">
                          <a:effectLst/>
                          <a:latin typeface="華康細圓體" pitchFamily="49" charset="-120"/>
                          <a:ea typeface="華康細圓體" pitchFamily="49" charset="-120"/>
                        </a:rPr>
                        <a:t>Opening Remark</a:t>
                      </a:r>
                      <a:endParaRPr lang="zh-TW" sz="1200" kern="100" dirty="0">
                        <a:effectLst/>
                        <a:latin typeface="華康細圓體" pitchFamily="49" charset="-120"/>
                        <a:ea typeface="華康細圓體" pitchFamily="49" charset="-120"/>
                        <a:cs typeface="Times New Roman"/>
                      </a:endParaRPr>
                    </a:p>
                  </a:txBody>
                  <a:tcPr marL="68580" marR="68580" marT="0" marB="0" anchor="ctr"/>
                </a:tc>
              </a:tr>
              <a:tr h="0">
                <a:tc>
                  <a:txBody>
                    <a:bodyPr/>
                    <a:lstStyle/>
                    <a:p>
                      <a:pPr algn="ctr">
                        <a:spcAft>
                          <a:spcPts val="0"/>
                        </a:spcAft>
                      </a:pPr>
                      <a:r>
                        <a:rPr lang="en-US" sz="1300" kern="100">
                          <a:effectLst/>
                          <a:latin typeface="華康細圓體" pitchFamily="49" charset="-120"/>
                          <a:ea typeface="華康細圓體" pitchFamily="49" charset="-120"/>
                        </a:rPr>
                        <a:t>09:20~10:00</a:t>
                      </a:r>
                      <a:endParaRPr lang="zh-TW" sz="13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en-US" sz="1200" kern="100" dirty="0">
                          <a:effectLst/>
                          <a:latin typeface="華康細圓體" pitchFamily="49" charset="-120"/>
                          <a:ea typeface="華康細圓體" pitchFamily="49" charset="-120"/>
                        </a:rPr>
                        <a:t>Dr. </a:t>
                      </a:r>
                      <a:r>
                        <a:rPr lang="en-US" sz="1200" kern="100" dirty="0" err="1">
                          <a:effectLst/>
                          <a:latin typeface="華康細圓體" pitchFamily="49" charset="-120"/>
                          <a:ea typeface="華康細圓體" pitchFamily="49" charset="-120"/>
                        </a:rPr>
                        <a:t>Leiping</a:t>
                      </a:r>
                      <a:r>
                        <a:rPr lang="en-US" sz="1200" kern="100" dirty="0">
                          <a:effectLst/>
                          <a:latin typeface="華康細圓體" pitchFamily="49" charset="-120"/>
                          <a:ea typeface="華康細圓體" pitchFamily="49" charset="-120"/>
                        </a:rPr>
                        <a:t> Lai, President </a:t>
                      </a:r>
                      <a:endParaRPr lang="zh-TW" sz="1200" kern="100" dirty="0">
                        <a:effectLst/>
                        <a:latin typeface="華康細圓體" pitchFamily="49" charset="-120"/>
                        <a:ea typeface="華康細圓體" pitchFamily="49" charset="-120"/>
                      </a:endParaRPr>
                    </a:p>
                    <a:p>
                      <a:pPr algn="ctr">
                        <a:spcAft>
                          <a:spcPts val="0"/>
                        </a:spcAft>
                      </a:pPr>
                      <a:r>
                        <a:rPr lang="en-US" sz="1200" kern="100" dirty="0" err="1" smtClean="0">
                          <a:effectLst/>
                          <a:latin typeface="華康細圓體" pitchFamily="49" charset="-120"/>
                          <a:ea typeface="華康細圓體" pitchFamily="49" charset="-120"/>
                        </a:rPr>
                        <a:t>Sunpreme</a:t>
                      </a:r>
                      <a:endParaRPr lang="zh-TW" sz="1200" kern="100" dirty="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en-US" sz="1200" kern="100" dirty="0">
                          <a:effectLst/>
                          <a:latin typeface="華康細圓體" pitchFamily="49" charset="-120"/>
                          <a:ea typeface="華康細圓體" pitchFamily="49" charset="-120"/>
                        </a:rPr>
                        <a:t>Commercializing a production-worthy low cost HIT technology with 20% efficiency</a:t>
                      </a:r>
                      <a:endParaRPr lang="zh-TW" sz="1200" kern="100" dirty="0">
                        <a:effectLst/>
                        <a:latin typeface="華康細圓體" pitchFamily="49" charset="-120"/>
                        <a:ea typeface="華康細圓體" pitchFamily="49" charset="-120"/>
                        <a:cs typeface="Times New Roman"/>
                      </a:endParaRPr>
                    </a:p>
                  </a:txBody>
                  <a:tcPr marL="68580" marR="68580" marT="0" marB="0" anchor="ctr"/>
                </a:tc>
              </a:tr>
              <a:tr h="0">
                <a:tc>
                  <a:txBody>
                    <a:bodyPr/>
                    <a:lstStyle/>
                    <a:p>
                      <a:pPr algn="ctr">
                        <a:spcAft>
                          <a:spcPts val="0"/>
                        </a:spcAft>
                      </a:pPr>
                      <a:r>
                        <a:rPr lang="en-US" sz="1300" kern="100">
                          <a:effectLst/>
                          <a:latin typeface="華康細圓體" pitchFamily="49" charset="-120"/>
                          <a:ea typeface="華康細圓體" pitchFamily="49" charset="-120"/>
                        </a:rPr>
                        <a:t>10:00~10:40</a:t>
                      </a:r>
                      <a:endParaRPr lang="zh-TW" sz="13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200" kern="100">
                          <a:effectLst/>
                          <a:latin typeface="華康細圓體" pitchFamily="49" charset="-120"/>
                          <a:ea typeface="華康細圓體" pitchFamily="49" charset="-120"/>
                        </a:rPr>
                        <a:t>陳愛華博士</a:t>
                      </a:r>
                      <a:r>
                        <a:rPr lang="en-US" sz="1200" kern="100">
                          <a:effectLst/>
                          <a:latin typeface="華康細圓體" pitchFamily="49" charset="-120"/>
                          <a:ea typeface="華康細圓體" pitchFamily="49" charset="-120"/>
                        </a:rPr>
                        <a:t>, CEO</a:t>
                      </a:r>
                      <a:endParaRPr lang="zh-TW" sz="1200" kern="100">
                        <a:effectLst/>
                        <a:latin typeface="華康細圓體" pitchFamily="49" charset="-120"/>
                        <a:ea typeface="華康細圓體" pitchFamily="49" charset="-120"/>
                      </a:endParaRPr>
                    </a:p>
                    <a:p>
                      <a:pPr algn="ctr">
                        <a:spcAft>
                          <a:spcPts val="0"/>
                        </a:spcAft>
                      </a:pPr>
                      <a:r>
                        <a:rPr lang="zh-TW" sz="1200" kern="100">
                          <a:effectLst/>
                          <a:latin typeface="華康細圓體" pitchFamily="49" charset="-120"/>
                          <a:ea typeface="華康細圓體" pitchFamily="49" charset="-120"/>
                        </a:rPr>
                        <a:t>中晟光電</a:t>
                      </a:r>
                      <a:endParaRPr lang="zh-TW" sz="12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200" kern="100" dirty="0">
                          <a:effectLst/>
                          <a:latin typeface="華康細圓體" pitchFamily="49" charset="-120"/>
                          <a:ea typeface="華康細圓體" pitchFamily="49" charset="-120"/>
                        </a:rPr>
                        <a:t>以市場和</a:t>
                      </a:r>
                      <a:r>
                        <a:rPr lang="zh-TW" sz="1200" kern="100" dirty="0" smtClean="0">
                          <a:effectLst/>
                          <a:latin typeface="華康細圓體" pitchFamily="49" charset="-120"/>
                          <a:ea typeface="華康細圓體" pitchFamily="49" charset="-120"/>
                        </a:rPr>
                        <a:t>客</a:t>
                      </a:r>
                      <a:r>
                        <a:rPr lang="zh-TW" altLang="en-US" sz="1200" kern="100" dirty="0" smtClean="0">
                          <a:effectLst/>
                          <a:latin typeface="華康細圓體" pitchFamily="49" charset="-120"/>
                          <a:ea typeface="華康細圓體" pitchFamily="49" charset="-120"/>
                        </a:rPr>
                        <a:t>戶</a:t>
                      </a:r>
                      <a:r>
                        <a:rPr lang="zh-TW" sz="1200" kern="100" dirty="0" smtClean="0">
                          <a:effectLst/>
                          <a:latin typeface="華康細圓體" pitchFamily="49" charset="-120"/>
                          <a:ea typeface="華康細圓體" pitchFamily="49" charset="-120"/>
                        </a:rPr>
                        <a:t>需求</a:t>
                      </a:r>
                      <a:r>
                        <a:rPr lang="zh-TW" sz="1200" kern="100" dirty="0">
                          <a:effectLst/>
                          <a:latin typeface="華康細圓體" pitchFamily="49" charset="-120"/>
                          <a:ea typeface="華康細圓體" pitchFamily="49" charset="-120"/>
                        </a:rPr>
                        <a:t>導向開發高端製程設備 </a:t>
                      </a:r>
                      <a:r>
                        <a:rPr lang="en-US" sz="1200" kern="100" dirty="0">
                          <a:effectLst/>
                          <a:latin typeface="華康細圓體" pitchFamily="49" charset="-120"/>
                          <a:ea typeface="華康細圓體" pitchFamily="49" charset="-120"/>
                        </a:rPr>
                        <a:t>                                               </a:t>
                      </a:r>
                      <a:endParaRPr lang="zh-TW" sz="1200" kern="100" dirty="0">
                        <a:effectLst/>
                        <a:latin typeface="華康細圓體" pitchFamily="49" charset="-120"/>
                        <a:ea typeface="華康細圓體" pitchFamily="49" charset="-120"/>
                        <a:cs typeface="Times New Roman"/>
                      </a:endParaRPr>
                    </a:p>
                  </a:txBody>
                  <a:tcPr marL="68580" marR="68580" marT="0" marB="0" anchor="ctr"/>
                </a:tc>
              </a:tr>
              <a:tr h="0">
                <a:tc>
                  <a:txBody>
                    <a:bodyPr/>
                    <a:lstStyle/>
                    <a:p>
                      <a:pPr algn="ctr">
                        <a:spcAft>
                          <a:spcPts val="0"/>
                        </a:spcAft>
                      </a:pPr>
                      <a:r>
                        <a:rPr lang="en-US" sz="1300" kern="100">
                          <a:effectLst/>
                          <a:latin typeface="華康細圓體" pitchFamily="49" charset="-120"/>
                          <a:ea typeface="華康細圓體" pitchFamily="49" charset="-120"/>
                        </a:rPr>
                        <a:t>10:40~11:10</a:t>
                      </a:r>
                      <a:endParaRPr lang="zh-TW" sz="1300" kern="100">
                        <a:effectLst/>
                        <a:latin typeface="華康細圓體" pitchFamily="49" charset="-120"/>
                        <a:ea typeface="華康細圓體" pitchFamily="49" charset="-120"/>
                        <a:cs typeface="Times New Roman"/>
                      </a:endParaRPr>
                    </a:p>
                  </a:txBody>
                  <a:tcPr marL="68580" marR="68580" marT="0" marB="0" anchor="ctr"/>
                </a:tc>
                <a:tc gridSpan="2">
                  <a:txBody>
                    <a:bodyPr/>
                    <a:lstStyle/>
                    <a:p>
                      <a:pPr algn="ctr">
                        <a:spcAft>
                          <a:spcPts val="0"/>
                        </a:spcAft>
                      </a:pPr>
                      <a:r>
                        <a:rPr lang="en-US" sz="1200" kern="100" dirty="0">
                          <a:effectLst/>
                          <a:latin typeface="華康細圓體" pitchFamily="49" charset="-120"/>
                          <a:ea typeface="華康細圓體" pitchFamily="49" charset="-120"/>
                        </a:rPr>
                        <a:t>Coffee Break</a:t>
                      </a:r>
                      <a:endParaRPr lang="zh-TW" sz="1200" kern="100" dirty="0">
                        <a:effectLst/>
                        <a:latin typeface="華康細圓體" pitchFamily="49" charset="-120"/>
                        <a:ea typeface="華康細圓體" pitchFamily="49" charset="-120"/>
                        <a:cs typeface="Times New Roman"/>
                      </a:endParaRPr>
                    </a:p>
                  </a:txBody>
                  <a:tcPr marL="68580" marR="68580" marT="0" marB="0" anchor="ctr"/>
                </a:tc>
                <a:tc hMerge="1">
                  <a:txBody>
                    <a:bodyPr/>
                    <a:lstStyle/>
                    <a:p>
                      <a:endParaRPr lang="zh-TW" altLang="en-US"/>
                    </a:p>
                  </a:txBody>
                  <a:tcPr/>
                </a:tc>
              </a:tr>
              <a:tr h="0">
                <a:tc>
                  <a:txBody>
                    <a:bodyPr/>
                    <a:lstStyle/>
                    <a:p>
                      <a:pPr algn="ctr">
                        <a:spcAft>
                          <a:spcPts val="0"/>
                        </a:spcAft>
                      </a:pPr>
                      <a:r>
                        <a:rPr lang="en-US" sz="1300" kern="100">
                          <a:effectLst/>
                          <a:latin typeface="華康細圓體" pitchFamily="49" charset="-120"/>
                          <a:ea typeface="華康細圓體" pitchFamily="49" charset="-120"/>
                        </a:rPr>
                        <a:t>11:10~11:40</a:t>
                      </a:r>
                      <a:endParaRPr lang="zh-TW" sz="13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200" kern="100">
                          <a:effectLst/>
                          <a:latin typeface="華康細圓體" pitchFamily="49" charset="-120"/>
                          <a:ea typeface="華康細圓體" pitchFamily="49" charset="-120"/>
                        </a:rPr>
                        <a:t>陳志臣 教務長</a:t>
                      </a:r>
                    </a:p>
                    <a:p>
                      <a:pPr algn="ctr">
                        <a:spcAft>
                          <a:spcPts val="0"/>
                        </a:spcAft>
                      </a:pPr>
                      <a:r>
                        <a:rPr lang="zh-TW" sz="1200" kern="100">
                          <a:effectLst/>
                          <a:latin typeface="華康細圓體" pitchFamily="49" charset="-120"/>
                          <a:ea typeface="華康細圓體" pitchFamily="49" charset="-120"/>
                        </a:rPr>
                        <a:t>中央大學 </a:t>
                      </a:r>
                      <a:endParaRPr lang="zh-TW" sz="12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200" kern="100" dirty="0">
                          <a:effectLst/>
                          <a:latin typeface="華康細圓體" pitchFamily="49" charset="-120"/>
                          <a:ea typeface="華康細圓體" pitchFamily="49" charset="-120"/>
                        </a:rPr>
                        <a:t>中央大學</a:t>
                      </a:r>
                      <a:r>
                        <a:rPr lang="en-US" sz="1200" kern="100" dirty="0">
                          <a:effectLst/>
                          <a:latin typeface="華康細圓體" pitchFamily="49" charset="-120"/>
                          <a:ea typeface="華康細圓體" pitchFamily="49" charset="-120"/>
                        </a:rPr>
                        <a:t>MOCVD</a:t>
                      </a:r>
                      <a:r>
                        <a:rPr lang="zh-TW" sz="1200" kern="100" dirty="0">
                          <a:effectLst/>
                          <a:latin typeface="華康細圓體" pitchFamily="49" charset="-120"/>
                          <a:ea typeface="華康細圓體" pitchFamily="49" charset="-120"/>
                        </a:rPr>
                        <a:t>技術研發概況</a:t>
                      </a:r>
                      <a:endParaRPr lang="zh-TW" sz="1200" kern="100" dirty="0">
                        <a:effectLst/>
                        <a:latin typeface="華康細圓體" pitchFamily="49" charset="-120"/>
                        <a:ea typeface="華康細圓體" pitchFamily="49" charset="-120"/>
                        <a:cs typeface="Times New Roman"/>
                      </a:endParaRPr>
                    </a:p>
                  </a:txBody>
                  <a:tcPr marL="68580" marR="68580" marT="0" marB="0" anchor="ctr"/>
                </a:tc>
              </a:tr>
              <a:tr h="0">
                <a:tc>
                  <a:txBody>
                    <a:bodyPr/>
                    <a:lstStyle/>
                    <a:p>
                      <a:pPr algn="ctr">
                        <a:spcAft>
                          <a:spcPts val="0"/>
                        </a:spcAft>
                      </a:pPr>
                      <a:r>
                        <a:rPr lang="en-US" sz="1300" kern="100">
                          <a:effectLst/>
                          <a:latin typeface="華康細圓體" pitchFamily="49" charset="-120"/>
                          <a:ea typeface="華康細圓體" pitchFamily="49" charset="-120"/>
                        </a:rPr>
                        <a:t>11:40~12:10</a:t>
                      </a:r>
                      <a:endParaRPr lang="zh-TW" sz="13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200" kern="100">
                          <a:effectLst/>
                          <a:latin typeface="華康細圓體" pitchFamily="49" charset="-120"/>
                          <a:ea typeface="華康細圓體" pitchFamily="49" charset="-120"/>
                        </a:rPr>
                        <a:t>郭政達 協理</a:t>
                      </a:r>
                    </a:p>
                    <a:p>
                      <a:pPr algn="ctr">
                        <a:spcAft>
                          <a:spcPts val="0"/>
                        </a:spcAft>
                      </a:pPr>
                      <a:r>
                        <a:rPr lang="zh-TW" sz="1200" kern="100">
                          <a:effectLst/>
                          <a:latin typeface="華康細圓體" pitchFamily="49" charset="-120"/>
                          <a:ea typeface="華康細圓體" pitchFamily="49" charset="-120"/>
                        </a:rPr>
                        <a:t>隆達電子</a:t>
                      </a:r>
                      <a:endParaRPr lang="zh-TW" sz="12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en-US" sz="1200" kern="100" dirty="0">
                          <a:effectLst/>
                          <a:latin typeface="華康細圓體" pitchFamily="49" charset="-120"/>
                          <a:ea typeface="華康細圓體" pitchFamily="49" charset="-120"/>
                        </a:rPr>
                        <a:t>LED</a:t>
                      </a:r>
                      <a:r>
                        <a:rPr lang="zh-TW" sz="1200" kern="100" dirty="0">
                          <a:effectLst/>
                          <a:latin typeface="華康細圓體" pitchFamily="49" charset="-120"/>
                          <a:ea typeface="華康細圓體" pitchFamily="49" charset="-120"/>
                        </a:rPr>
                        <a:t>製程技術</a:t>
                      </a:r>
                      <a:endParaRPr lang="zh-TW" sz="1200" kern="100" dirty="0">
                        <a:effectLst/>
                        <a:latin typeface="華康細圓體" pitchFamily="49" charset="-120"/>
                        <a:ea typeface="華康細圓體" pitchFamily="49" charset="-120"/>
                        <a:cs typeface="Times New Roman"/>
                      </a:endParaRPr>
                    </a:p>
                  </a:txBody>
                  <a:tcPr marL="68580" marR="68580" marT="0" marB="0" anchor="ctr"/>
                </a:tc>
              </a:tr>
              <a:tr h="0">
                <a:tc>
                  <a:txBody>
                    <a:bodyPr/>
                    <a:lstStyle/>
                    <a:p>
                      <a:pPr algn="ctr">
                        <a:spcAft>
                          <a:spcPts val="0"/>
                        </a:spcAft>
                      </a:pPr>
                      <a:r>
                        <a:rPr lang="en-US" sz="1300" kern="100">
                          <a:effectLst/>
                          <a:latin typeface="華康細圓體" pitchFamily="49" charset="-120"/>
                          <a:ea typeface="華康細圓體" pitchFamily="49" charset="-120"/>
                        </a:rPr>
                        <a:t>12:10~13:20</a:t>
                      </a:r>
                      <a:endParaRPr lang="zh-TW" sz="1300" kern="100">
                        <a:effectLst/>
                        <a:latin typeface="華康細圓體" pitchFamily="49" charset="-120"/>
                        <a:ea typeface="華康細圓體" pitchFamily="49" charset="-120"/>
                        <a:cs typeface="Times New Roman"/>
                      </a:endParaRPr>
                    </a:p>
                  </a:txBody>
                  <a:tcPr marL="68580" marR="68580" marT="0" marB="0" anchor="ctr"/>
                </a:tc>
                <a:tc gridSpan="2">
                  <a:txBody>
                    <a:bodyPr/>
                    <a:lstStyle/>
                    <a:p>
                      <a:pPr algn="ctr">
                        <a:spcAft>
                          <a:spcPts val="0"/>
                        </a:spcAft>
                      </a:pPr>
                      <a:r>
                        <a:rPr lang="en-US" sz="1200" kern="100" dirty="0">
                          <a:effectLst/>
                          <a:latin typeface="華康細圓體" pitchFamily="49" charset="-120"/>
                          <a:ea typeface="華康細圓體" pitchFamily="49" charset="-120"/>
                        </a:rPr>
                        <a:t>Lunch Break</a:t>
                      </a:r>
                      <a:endParaRPr lang="zh-TW" sz="1200" kern="100" dirty="0">
                        <a:effectLst/>
                        <a:latin typeface="華康細圓體" pitchFamily="49" charset="-120"/>
                        <a:ea typeface="華康細圓體" pitchFamily="49" charset="-120"/>
                        <a:cs typeface="Times New Roman"/>
                      </a:endParaRPr>
                    </a:p>
                  </a:txBody>
                  <a:tcPr marL="68580" marR="68580" marT="0" marB="0" anchor="ctr"/>
                </a:tc>
                <a:tc hMerge="1">
                  <a:txBody>
                    <a:bodyPr/>
                    <a:lstStyle/>
                    <a:p>
                      <a:endParaRPr lang="zh-TW" altLang="en-US"/>
                    </a:p>
                  </a:txBody>
                  <a:tcPr/>
                </a:tc>
              </a:tr>
              <a:tr h="0">
                <a:tc>
                  <a:txBody>
                    <a:bodyPr/>
                    <a:lstStyle/>
                    <a:p>
                      <a:pPr algn="ctr">
                        <a:spcAft>
                          <a:spcPts val="0"/>
                        </a:spcAft>
                      </a:pPr>
                      <a:r>
                        <a:rPr lang="en-US" sz="1300" kern="100">
                          <a:effectLst/>
                          <a:latin typeface="華康細圓體" pitchFamily="49" charset="-120"/>
                          <a:ea typeface="華康細圓體" pitchFamily="49" charset="-120"/>
                        </a:rPr>
                        <a:t>13:20~13:50</a:t>
                      </a:r>
                      <a:endParaRPr lang="zh-TW" sz="13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200" kern="100">
                          <a:effectLst/>
                          <a:latin typeface="華康細圓體" pitchFamily="49" charset="-120"/>
                          <a:ea typeface="華康細圓體" pitchFamily="49" charset="-120"/>
                        </a:rPr>
                        <a:t>王仁逸 資深系統工程師</a:t>
                      </a:r>
                    </a:p>
                    <a:p>
                      <a:pPr algn="ctr">
                        <a:spcAft>
                          <a:spcPts val="0"/>
                        </a:spcAft>
                      </a:pPr>
                      <a:r>
                        <a:rPr lang="en-US" sz="1200" kern="100">
                          <a:effectLst/>
                          <a:latin typeface="華康細圓體" pitchFamily="49" charset="-120"/>
                          <a:ea typeface="華康細圓體" pitchFamily="49" charset="-120"/>
                        </a:rPr>
                        <a:t>Applied Materials, Inc.</a:t>
                      </a:r>
                      <a:endParaRPr lang="zh-TW" sz="12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en-US" sz="1200" kern="100" dirty="0">
                          <a:effectLst/>
                          <a:latin typeface="華康細圓體" pitchFamily="49" charset="-120"/>
                          <a:ea typeface="華康細圓體" pitchFamily="49" charset="-120"/>
                        </a:rPr>
                        <a:t>18</a:t>
                      </a:r>
                      <a:r>
                        <a:rPr lang="zh-TW" sz="1200" kern="100" dirty="0">
                          <a:effectLst/>
                          <a:latin typeface="華康細圓體" pitchFamily="49" charset="-120"/>
                          <a:ea typeface="華康細圓體" pitchFamily="49" charset="-120"/>
                        </a:rPr>
                        <a:t>吋半導體晶圓設備研發時程及進展</a:t>
                      </a:r>
                      <a:endParaRPr lang="zh-TW" sz="1200" kern="100" dirty="0">
                        <a:effectLst/>
                        <a:latin typeface="華康細圓體" pitchFamily="49" charset="-120"/>
                        <a:ea typeface="華康細圓體" pitchFamily="49" charset="-120"/>
                        <a:cs typeface="Times New Roman"/>
                      </a:endParaRPr>
                    </a:p>
                  </a:txBody>
                  <a:tcPr marL="68580" marR="68580" marT="0" marB="0" anchor="ctr"/>
                </a:tc>
              </a:tr>
              <a:tr h="0">
                <a:tc>
                  <a:txBody>
                    <a:bodyPr/>
                    <a:lstStyle/>
                    <a:p>
                      <a:pPr algn="ctr">
                        <a:spcAft>
                          <a:spcPts val="0"/>
                        </a:spcAft>
                      </a:pPr>
                      <a:r>
                        <a:rPr lang="en-US" sz="1300" kern="100">
                          <a:effectLst/>
                          <a:latin typeface="華康細圓體" pitchFamily="49" charset="-120"/>
                          <a:ea typeface="華康細圓體" pitchFamily="49" charset="-120"/>
                        </a:rPr>
                        <a:t>13:50~14:20</a:t>
                      </a:r>
                      <a:endParaRPr lang="zh-TW" sz="13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200" kern="100">
                          <a:effectLst/>
                          <a:latin typeface="華康細圓體" pitchFamily="49" charset="-120"/>
                          <a:ea typeface="華康細圓體" pitchFamily="49" charset="-120"/>
                        </a:rPr>
                        <a:t>葉念慈博士</a:t>
                      </a:r>
                    </a:p>
                    <a:p>
                      <a:pPr algn="ctr">
                        <a:spcAft>
                          <a:spcPts val="0"/>
                        </a:spcAft>
                      </a:pPr>
                      <a:r>
                        <a:rPr lang="zh-TW" sz="1200" kern="100">
                          <a:effectLst/>
                          <a:latin typeface="華康細圓體" pitchFamily="49" charset="-120"/>
                          <a:ea typeface="華康細圓體" pitchFamily="49" charset="-120"/>
                        </a:rPr>
                        <a:t>中央大學 光電中心</a:t>
                      </a:r>
                      <a:endParaRPr lang="zh-TW" sz="12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en-US" sz="1200" kern="100" dirty="0" err="1">
                          <a:effectLst/>
                          <a:latin typeface="華康細圓體" pitchFamily="49" charset="-120"/>
                          <a:ea typeface="華康細圓體" pitchFamily="49" charset="-120"/>
                        </a:rPr>
                        <a:t>GaN</a:t>
                      </a:r>
                      <a:r>
                        <a:rPr lang="en-US" sz="1200" kern="100" dirty="0">
                          <a:effectLst/>
                          <a:latin typeface="華康細圓體" pitchFamily="49" charset="-120"/>
                          <a:ea typeface="華康細圓體" pitchFamily="49" charset="-120"/>
                        </a:rPr>
                        <a:t> growth on Si substrate and it's application to power electronic devices</a:t>
                      </a:r>
                      <a:endParaRPr lang="zh-TW" sz="1200" kern="100" dirty="0">
                        <a:effectLst/>
                        <a:latin typeface="華康細圓體" pitchFamily="49" charset="-120"/>
                        <a:ea typeface="華康細圓體" pitchFamily="49" charset="-120"/>
                        <a:cs typeface="Times New Roman"/>
                      </a:endParaRPr>
                    </a:p>
                  </a:txBody>
                  <a:tcPr marL="68580" marR="68580" marT="0" marB="0" anchor="ctr"/>
                </a:tc>
              </a:tr>
              <a:tr h="0">
                <a:tc>
                  <a:txBody>
                    <a:bodyPr/>
                    <a:lstStyle/>
                    <a:p>
                      <a:pPr algn="ctr">
                        <a:spcAft>
                          <a:spcPts val="0"/>
                        </a:spcAft>
                      </a:pPr>
                      <a:r>
                        <a:rPr lang="en-US" sz="1300" kern="100">
                          <a:effectLst/>
                          <a:latin typeface="華康細圓體" pitchFamily="49" charset="-120"/>
                          <a:ea typeface="華康細圓體" pitchFamily="49" charset="-120"/>
                        </a:rPr>
                        <a:t>14:20~14:50</a:t>
                      </a:r>
                      <a:endParaRPr lang="zh-TW" sz="1300" kern="100">
                        <a:effectLst/>
                        <a:latin typeface="華康細圓體" pitchFamily="49" charset="-120"/>
                        <a:ea typeface="華康細圓體" pitchFamily="49" charset="-120"/>
                        <a:cs typeface="Times New Roman"/>
                      </a:endParaRPr>
                    </a:p>
                  </a:txBody>
                  <a:tcPr marL="68580" marR="68580" marT="0" marB="0" anchor="ctr"/>
                </a:tc>
                <a:tc gridSpan="2">
                  <a:txBody>
                    <a:bodyPr/>
                    <a:lstStyle/>
                    <a:p>
                      <a:pPr algn="ctr">
                        <a:spcAft>
                          <a:spcPts val="0"/>
                        </a:spcAft>
                      </a:pPr>
                      <a:r>
                        <a:rPr lang="en-US" sz="1200" kern="100" dirty="0">
                          <a:effectLst/>
                          <a:latin typeface="華康細圓體" pitchFamily="49" charset="-120"/>
                          <a:ea typeface="華康細圓體" pitchFamily="49" charset="-120"/>
                        </a:rPr>
                        <a:t>Coffee Break</a:t>
                      </a:r>
                      <a:endParaRPr lang="zh-TW" sz="1200" kern="100" dirty="0">
                        <a:effectLst/>
                        <a:latin typeface="華康細圓體" pitchFamily="49" charset="-120"/>
                        <a:ea typeface="華康細圓體" pitchFamily="49" charset="-120"/>
                        <a:cs typeface="Times New Roman"/>
                      </a:endParaRPr>
                    </a:p>
                  </a:txBody>
                  <a:tcPr marL="68580" marR="68580" marT="0" marB="0" anchor="ctr"/>
                </a:tc>
                <a:tc hMerge="1">
                  <a:txBody>
                    <a:bodyPr/>
                    <a:lstStyle/>
                    <a:p>
                      <a:endParaRPr lang="zh-TW" altLang="en-US"/>
                    </a:p>
                  </a:txBody>
                  <a:tcPr/>
                </a:tc>
              </a:tr>
              <a:tr h="0">
                <a:tc>
                  <a:txBody>
                    <a:bodyPr/>
                    <a:lstStyle/>
                    <a:p>
                      <a:pPr algn="ctr">
                        <a:spcAft>
                          <a:spcPts val="0"/>
                        </a:spcAft>
                      </a:pPr>
                      <a:r>
                        <a:rPr lang="en-US" sz="1300" kern="100">
                          <a:effectLst/>
                          <a:latin typeface="華康細圓體" pitchFamily="49" charset="-120"/>
                          <a:ea typeface="華康細圓體" pitchFamily="49" charset="-120"/>
                        </a:rPr>
                        <a:t>14:50~15:20</a:t>
                      </a:r>
                      <a:endParaRPr lang="zh-TW" sz="13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200" kern="100" dirty="0">
                          <a:effectLst/>
                          <a:latin typeface="華康細圓體" pitchFamily="49" charset="-120"/>
                          <a:ea typeface="華康細圓體" pitchFamily="49" charset="-120"/>
                        </a:rPr>
                        <a:t>林京亮 </a:t>
                      </a:r>
                      <a:r>
                        <a:rPr lang="zh-TW" altLang="en-US" sz="1200" kern="100" dirty="0" smtClean="0">
                          <a:effectLst/>
                          <a:latin typeface="華康細圓體" pitchFamily="49" charset="-120"/>
                          <a:ea typeface="華康細圓體" pitchFamily="49" charset="-120"/>
                        </a:rPr>
                        <a:t>副</a:t>
                      </a:r>
                      <a:r>
                        <a:rPr lang="zh-TW" sz="1200" kern="100" dirty="0" smtClean="0">
                          <a:effectLst/>
                          <a:latin typeface="華康細圓體" pitchFamily="49" charset="-120"/>
                          <a:ea typeface="華康細圓體" pitchFamily="49" charset="-120"/>
                        </a:rPr>
                        <a:t>理</a:t>
                      </a:r>
                      <a:endParaRPr lang="zh-TW" sz="1200" kern="100" dirty="0">
                        <a:effectLst/>
                        <a:latin typeface="華康細圓體" pitchFamily="49" charset="-120"/>
                        <a:ea typeface="華康細圓體" pitchFamily="49" charset="-120"/>
                      </a:endParaRPr>
                    </a:p>
                    <a:p>
                      <a:pPr algn="ctr">
                        <a:spcAft>
                          <a:spcPts val="0"/>
                        </a:spcAft>
                      </a:pPr>
                      <a:r>
                        <a:rPr lang="zh-TW" sz="1200" kern="100" dirty="0">
                          <a:effectLst/>
                          <a:latin typeface="華康細圓體" pitchFamily="49" charset="-120"/>
                          <a:ea typeface="華康細圓體" pitchFamily="49" charset="-120"/>
                        </a:rPr>
                        <a:t>新世紀光電</a:t>
                      </a:r>
                      <a:endParaRPr lang="zh-TW" sz="1200" kern="100" dirty="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en-US" sz="1200" kern="100" dirty="0">
                          <a:effectLst/>
                          <a:latin typeface="華康細圓體" pitchFamily="49" charset="-120"/>
                          <a:ea typeface="華康細圓體" pitchFamily="49" charset="-120"/>
                        </a:rPr>
                        <a:t>LED</a:t>
                      </a:r>
                      <a:r>
                        <a:rPr lang="zh-TW" sz="1200" kern="100" dirty="0">
                          <a:effectLst/>
                          <a:latin typeface="華康細圓體" pitchFamily="49" charset="-120"/>
                          <a:ea typeface="華康細圓體" pitchFamily="49" charset="-120"/>
                        </a:rPr>
                        <a:t>固態照明與</a:t>
                      </a:r>
                      <a:r>
                        <a:rPr lang="en-US" sz="1200" kern="100" dirty="0">
                          <a:effectLst/>
                          <a:latin typeface="華康細圓體" pitchFamily="49" charset="-120"/>
                          <a:ea typeface="華康細圓體" pitchFamily="49" charset="-120"/>
                        </a:rPr>
                        <a:t>MOCVD</a:t>
                      </a:r>
                      <a:r>
                        <a:rPr lang="zh-TW" sz="1200" kern="100" dirty="0">
                          <a:effectLst/>
                          <a:latin typeface="華康細圓體" pitchFamily="49" charset="-120"/>
                          <a:ea typeface="華康細圓體" pitchFamily="49" charset="-120"/>
                        </a:rPr>
                        <a:t>發展趨勢</a:t>
                      </a:r>
                      <a:endParaRPr lang="zh-TW" sz="1200" kern="100" dirty="0">
                        <a:effectLst/>
                        <a:latin typeface="華康細圓體" pitchFamily="49" charset="-120"/>
                        <a:ea typeface="華康細圓體" pitchFamily="49" charset="-120"/>
                        <a:cs typeface="Times New Roman"/>
                      </a:endParaRPr>
                    </a:p>
                  </a:txBody>
                  <a:tcPr marL="68580" marR="68580" marT="0" marB="0" anchor="ctr"/>
                </a:tc>
              </a:tr>
              <a:tr h="0">
                <a:tc>
                  <a:txBody>
                    <a:bodyPr/>
                    <a:lstStyle/>
                    <a:p>
                      <a:pPr algn="ctr">
                        <a:spcAft>
                          <a:spcPts val="0"/>
                        </a:spcAft>
                      </a:pPr>
                      <a:r>
                        <a:rPr lang="en-US" sz="1300" kern="100">
                          <a:effectLst/>
                          <a:latin typeface="華康細圓體" pitchFamily="49" charset="-120"/>
                          <a:ea typeface="華康細圓體" pitchFamily="49" charset="-120"/>
                        </a:rPr>
                        <a:t>15:20~15:50</a:t>
                      </a:r>
                      <a:endParaRPr lang="zh-TW" sz="13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zh-TW" sz="1200" kern="100">
                          <a:effectLst/>
                          <a:latin typeface="華康細圓體" pitchFamily="49" charset="-120"/>
                          <a:ea typeface="華康細圓體" pitchFamily="49" charset="-120"/>
                        </a:rPr>
                        <a:t>楊富程 副理</a:t>
                      </a:r>
                    </a:p>
                    <a:p>
                      <a:pPr algn="ctr">
                        <a:spcAft>
                          <a:spcPts val="0"/>
                        </a:spcAft>
                      </a:pPr>
                      <a:r>
                        <a:rPr lang="zh-TW" sz="1200" kern="100">
                          <a:effectLst/>
                          <a:latin typeface="華康細圓體" pitchFamily="49" charset="-120"/>
                          <a:ea typeface="華康細圓體" pitchFamily="49" charset="-120"/>
                        </a:rPr>
                        <a:t>工研院 量測中心</a:t>
                      </a:r>
                      <a:endParaRPr lang="zh-TW" sz="1200" kern="100">
                        <a:effectLst/>
                        <a:latin typeface="華康細圓體" pitchFamily="49" charset="-120"/>
                        <a:ea typeface="華康細圓體" pitchFamily="49" charset="-120"/>
                        <a:cs typeface="Times New Roman"/>
                      </a:endParaRPr>
                    </a:p>
                  </a:txBody>
                  <a:tcPr marL="68580" marR="68580" marT="0" marB="0" anchor="ctr"/>
                </a:tc>
                <a:tc>
                  <a:txBody>
                    <a:bodyPr/>
                    <a:lstStyle/>
                    <a:p>
                      <a:pPr algn="ctr">
                        <a:spcAft>
                          <a:spcPts val="0"/>
                        </a:spcAft>
                      </a:pPr>
                      <a:r>
                        <a:rPr lang="en-AU" sz="1200" kern="100" dirty="0">
                          <a:effectLst/>
                          <a:latin typeface="華康細圓體" pitchFamily="49" charset="-120"/>
                          <a:ea typeface="華康細圓體" pitchFamily="49" charset="-120"/>
                        </a:rPr>
                        <a:t>MOCVD</a:t>
                      </a:r>
                      <a:r>
                        <a:rPr lang="zh-TW" sz="1200" kern="100" dirty="0">
                          <a:effectLst/>
                          <a:latin typeface="華康細圓體" pitchFamily="49" charset="-120"/>
                          <a:ea typeface="華康細圓體" pitchFamily="49" charset="-120"/>
                        </a:rPr>
                        <a:t>設備監控技術</a:t>
                      </a:r>
                      <a:endParaRPr lang="zh-TW" sz="1200" kern="100" dirty="0">
                        <a:effectLst/>
                        <a:latin typeface="華康細圓體" pitchFamily="49" charset="-120"/>
                        <a:ea typeface="華康細圓體" pitchFamily="49" charset="-120"/>
                        <a:cs typeface="Times New Roman"/>
                      </a:endParaRPr>
                    </a:p>
                  </a:txBody>
                  <a:tcPr marL="68580" marR="68580" marT="0" marB="0" anchor="ctr"/>
                </a:tc>
              </a:tr>
              <a:tr h="0">
                <a:tc>
                  <a:txBody>
                    <a:bodyPr/>
                    <a:lstStyle/>
                    <a:p>
                      <a:pPr algn="ctr">
                        <a:spcAft>
                          <a:spcPts val="0"/>
                        </a:spcAft>
                      </a:pPr>
                      <a:r>
                        <a:rPr lang="en-US" sz="1300" kern="100">
                          <a:effectLst/>
                          <a:latin typeface="華康細圓體" pitchFamily="49" charset="-120"/>
                          <a:ea typeface="華康細圓體" pitchFamily="49" charset="-120"/>
                        </a:rPr>
                        <a:t>15:50</a:t>
                      </a:r>
                      <a:endParaRPr lang="zh-TW" sz="1300" kern="100">
                        <a:effectLst/>
                        <a:latin typeface="華康細圓體" pitchFamily="49" charset="-120"/>
                        <a:ea typeface="華康細圓體" pitchFamily="49" charset="-120"/>
                        <a:cs typeface="Times New Roman"/>
                      </a:endParaRPr>
                    </a:p>
                  </a:txBody>
                  <a:tcPr marL="68580" marR="68580" marT="0" marB="0" anchor="ctr"/>
                </a:tc>
                <a:tc gridSpan="2">
                  <a:txBody>
                    <a:bodyPr/>
                    <a:lstStyle/>
                    <a:p>
                      <a:pPr algn="ctr">
                        <a:spcAft>
                          <a:spcPts val="0"/>
                        </a:spcAft>
                      </a:pPr>
                      <a:r>
                        <a:rPr lang="zh-TW" sz="1200" kern="100" dirty="0">
                          <a:effectLst/>
                          <a:latin typeface="華康細圓體" pitchFamily="49" charset="-120"/>
                          <a:ea typeface="華康細圓體" pitchFamily="49" charset="-120"/>
                        </a:rPr>
                        <a:t>散會</a:t>
                      </a:r>
                      <a:endParaRPr lang="zh-TW" sz="1200" kern="100" dirty="0">
                        <a:effectLst/>
                        <a:latin typeface="華康細圓體" pitchFamily="49" charset="-120"/>
                        <a:ea typeface="華康細圓體" pitchFamily="49" charset="-120"/>
                        <a:cs typeface="Times New Roman"/>
                      </a:endParaRPr>
                    </a:p>
                  </a:txBody>
                  <a:tcPr marL="68580" marR="68580" marT="0" marB="0" anchor="ctr"/>
                </a:tc>
                <a:tc hMerge="1">
                  <a:txBody>
                    <a:bodyPr/>
                    <a:lstStyle/>
                    <a:p>
                      <a:endParaRPr lang="zh-TW" altLang="en-US"/>
                    </a:p>
                  </a:txBody>
                  <a:tcPr/>
                </a:tc>
              </a:tr>
            </a:tbl>
          </a:graphicData>
        </a:graphic>
      </p:graphicFrame>
      <p:sp>
        <p:nvSpPr>
          <p:cNvPr id="18" name="矩形 17"/>
          <p:cNvSpPr/>
          <p:nvPr/>
        </p:nvSpPr>
        <p:spPr>
          <a:xfrm>
            <a:off x="404664" y="7761312"/>
            <a:ext cx="4339650" cy="461665"/>
          </a:xfrm>
          <a:prstGeom prst="rect">
            <a:avLst/>
          </a:prstGeom>
        </p:spPr>
        <p:txBody>
          <a:bodyPr wrap="none">
            <a:spAutoFit/>
          </a:bodyPr>
          <a:lstStyle/>
          <a:p>
            <a:pPr lvl="0" algn="ctr" eaLnBrk="0" fontAlgn="base" hangingPunct="0">
              <a:spcBef>
                <a:spcPct val="0"/>
              </a:spcBef>
              <a:spcAft>
                <a:spcPct val="0"/>
              </a:spcAft>
            </a:pPr>
            <a:r>
              <a:rPr kumimoji="1" lang="en-US" altLang="zh-TW" sz="1200" dirty="0" smtClean="0">
                <a:solidFill>
                  <a:srgbClr val="C00000"/>
                </a:solidFill>
                <a:latin typeface="華康細圓體" pitchFamily="49" charset="-120"/>
                <a:ea typeface="華康細圓體" pitchFamily="49" charset="-120"/>
              </a:rPr>
              <a:t>※</a:t>
            </a:r>
            <a:r>
              <a:rPr kumimoji="1" lang="zh-TW" altLang="en-US" sz="1200" dirty="0" smtClean="0">
                <a:solidFill>
                  <a:srgbClr val="C00000"/>
                </a:solidFill>
                <a:latin typeface="華康細圓體" pitchFamily="49" charset="-120"/>
                <a:ea typeface="華康細圓體" pitchFamily="49" charset="-120"/>
              </a:rPr>
              <a:t>暫訂議程，若有更新，請以本研討會網站之最新公告為準！</a:t>
            </a:r>
            <a:endParaRPr kumimoji="1" lang="en-US" altLang="zh-TW" sz="1200" dirty="0" smtClean="0">
              <a:solidFill>
                <a:srgbClr val="C00000"/>
              </a:solidFill>
              <a:latin typeface="華康細圓體" pitchFamily="49" charset="-120"/>
              <a:ea typeface="華康細圓體" pitchFamily="49" charset="-120"/>
            </a:endParaRPr>
          </a:p>
          <a:p>
            <a:pPr lvl="0" algn="ctr" eaLnBrk="0" fontAlgn="base" hangingPunct="0">
              <a:spcBef>
                <a:spcPct val="0"/>
              </a:spcBef>
              <a:spcAft>
                <a:spcPct val="0"/>
              </a:spcAft>
            </a:pPr>
            <a:endParaRPr kumimoji="1" lang="en-US" altLang="zh-TW" sz="1200" dirty="0" smtClean="0">
              <a:solidFill>
                <a:srgbClr val="C00000"/>
              </a:solidFill>
              <a:latin typeface="華康細圓體" pitchFamily="49" charset="-120"/>
              <a:ea typeface="華康細圓體" pitchFamily="49" charset="-12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702</TotalTime>
  <Words>648</Words>
  <Application>Microsoft Office PowerPoint</Application>
  <PresentationFormat>A4 紙張 (210x297 公釐)</PresentationFormat>
  <Paragraphs>82</Paragraphs>
  <Slides>2</Slides>
  <Notes>2</Notes>
  <HiddenSlides>0</HiddenSlides>
  <MMClips>0</MMClips>
  <ScaleCrop>false</ScaleCrop>
  <HeadingPairs>
    <vt:vector size="4" baseType="variant">
      <vt:variant>
        <vt:lpstr>佈景主題</vt:lpstr>
      </vt:variant>
      <vt:variant>
        <vt:i4>1</vt:i4>
      </vt:variant>
      <vt:variant>
        <vt:lpstr>投影片標題</vt:lpstr>
      </vt:variant>
      <vt:variant>
        <vt:i4>2</vt:i4>
      </vt:variant>
    </vt:vector>
  </HeadingPairs>
  <TitlesOfParts>
    <vt:vector size="3" baseType="lpstr">
      <vt:lpstr>波形</vt:lpstr>
      <vt:lpstr>2013 IAPSW</vt:lpstr>
      <vt:lpstr>PowerPoint 簡報</vt:lpstr>
    </vt:vector>
  </TitlesOfParts>
  <Company>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ME97</dc:creator>
  <cp:lastModifiedBy>Customer</cp:lastModifiedBy>
  <cp:revision>62</cp:revision>
  <dcterms:created xsi:type="dcterms:W3CDTF">2012-03-28T07:06:31Z</dcterms:created>
  <dcterms:modified xsi:type="dcterms:W3CDTF">2013-08-14T08:26:44Z</dcterms:modified>
</cp:coreProperties>
</file>